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260" r:id="rId4"/>
    <p:sldId id="261" r:id="rId5"/>
    <p:sldId id="262" r:id="rId6"/>
    <p:sldId id="263" r:id="rId7"/>
    <p:sldId id="264" r:id="rId8"/>
    <p:sldId id="265" r:id="rId9"/>
    <p:sldId id="266" r:id="rId10"/>
    <p:sldId id="267" r:id="rId11"/>
    <p:sldId id="270" r:id="rId12"/>
    <p:sldId id="271" r:id="rId13"/>
    <p:sldId id="272" r:id="rId14"/>
    <p:sldId id="273" r:id="rId15"/>
    <p:sldId id="276" r:id="rId16"/>
    <p:sldId id="277" r:id="rId17"/>
    <p:sldId id="278" r:id="rId18"/>
    <p:sldId id="279" r:id="rId19"/>
    <p:sldId id="280" r:id="rId20"/>
    <p:sldId id="274" r:id="rId21"/>
    <p:sldId id="275" r:id="rId22"/>
    <p:sldId id="281" r:id="rId23"/>
    <p:sldId id="282" r:id="rId24"/>
    <p:sldId id="283" r:id="rId25"/>
    <p:sldId id="284" r:id="rId26"/>
    <p:sldId id="306" r:id="rId27"/>
    <p:sldId id="285" r:id="rId28"/>
    <p:sldId id="305" r:id="rId29"/>
    <p:sldId id="286" r:id="rId30"/>
    <p:sldId id="307"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8" r:id="rId46"/>
    <p:sldId id="301" r:id="rId47"/>
    <p:sldId id="309" r:id="rId48"/>
    <p:sldId id="302" r:id="rId49"/>
    <p:sldId id="303" r:id="rId50"/>
    <p:sldId id="310" r:id="rId51"/>
    <p:sldId id="304" r:id="rId52"/>
    <p:sldId id="311" r:id="rId5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82" autoAdjust="0"/>
    <p:restoredTop sz="94660"/>
  </p:normalViewPr>
  <p:slideViewPr>
    <p:cSldViewPr>
      <p:cViewPr varScale="1">
        <p:scale>
          <a:sx n="60" d="100"/>
          <a:sy n="60" d="100"/>
        </p:scale>
        <p:origin x="1544" y="4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endParaRPr lang="zh-CN" altLang="en-US" noProof="1">
              <a:solidFill>
                <a:srgbClr val="000000"/>
              </a:solidFill>
            </a:endParaRPr>
          </a:p>
        </p:txBody>
      </p:sp>
      <p:sp>
        <p:nvSpPr>
          <p:cNvPr id="5" name="页脚占位符 4"/>
          <p:cNvSpPr>
            <a:spLocks noGrp="1"/>
          </p:cNvSpPr>
          <p:nvPr>
            <p:ph type="ftr" sz="quarter" idx="11"/>
          </p:nvPr>
        </p:nvSpPr>
        <p:spPr/>
        <p:txBody>
          <a:bodyPr/>
          <a:lstStyle/>
          <a:p>
            <a:endParaRPr lang="zh-CN" altLang="en-US" noProof="1">
              <a:solidFill>
                <a:srgbClr val="000000"/>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a:solidFill>
                  <a:srgbClr val="000000"/>
                </a:solidFill>
              </a:rPr>
              <a:pPr/>
              <a:t>‹#›</a:t>
            </a:fld>
            <a:endParaRPr lang="zh-CN" altLang="en-US" noProof="1">
              <a:solidFill>
                <a:srgbClr val="000000"/>
              </a:solidFill>
            </a:endParaRPr>
          </a:p>
        </p:txBody>
      </p:sp>
    </p:spTree>
    <p:extLst>
      <p:ext uri="{BB962C8B-B14F-4D97-AF65-F5344CB8AC3E}">
        <p14:creationId xmlns:p14="http://schemas.microsoft.com/office/powerpoint/2010/main" val="3465821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endParaRPr lang="zh-CN" altLang="en-US" noProof="1">
              <a:solidFill>
                <a:srgbClr val="000000"/>
              </a:solidFill>
            </a:endParaRPr>
          </a:p>
        </p:txBody>
      </p:sp>
      <p:sp>
        <p:nvSpPr>
          <p:cNvPr id="5" name="页脚占位符 4"/>
          <p:cNvSpPr>
            <a:spLocks noGrp="1"/>
          </p:cNvSpPr>
          <p:nvPr>
            <p:ph type="ftr" sz="quarter" idx="11"/>
          </p:nvPr>
        </p:nvSpPr>
        <p:spPr/>
        <p:txBody>
          <a:bodyPr/>
          <a:lstStyle/>
          <a:p>
            <a:endParaRPr lang="zh-CN" altLang="en-US" noProof="1">
              <a:solidFill>
                <a:srgbClr val="000000"/>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a:solidFill>
                  <a:srgbClr val="000000"/>
                </a:solidFill>
              </a:rPr>
              <a:pPr/>
              <a:t>‹#›</a:t>
            </a:fld>
            <a:endParaRPr lang="zh-CN" altLang="en-US" noProof="1">
              <a:solidFill>
                <a:srgbClr val="000000"/>
              </a:solidFill>
            </a:endParaRPr>
          </a:p>
        </p:txBody>
      </p:sp>
    </p:spTree>
    <p:extLst>
      <p:ext uri="{BB962C8B-B14F-4D97-AF65-F5344CB8AC3E}">
        <p14:creationId xmlns:p14="http://schemas.microsoft.com/office/powerpoint/2010/main" val="4235874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endParaRPr lang="zh-CN" altLang="en-US" noProof="1">
              <a:solidFill>
                <a:srgbClr val="000000"/>
              </a:solidFill>
            </a:endParaRPr>
          </a:p>
        </p:txBody>
      </p:sp>
      <p:sp>
        <p:nvSpPr>
          <p:cNvPr id="5" name="页脚占位符 4"/>
          <p:cNvSpPr>
            <a:spLocks noGrp="1"/>
          </p:cNvSpPr>
          <p:nvPr>
            <p:ph type="ftr" sz="quarter" idx="11"/>
          </p:nvPr>
        </p:nvSpPr>
        <p:spPr/>
        <p:txBody>
          <a:bodyPr/>
          <a:lstStyle/>
          <a:p>
            <a:endParaRPr lang="zh-CN" altLang="en-US" noProof="1">
              <a:solidFill>
                <a:srgbClr val="000000"/>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a:solidFill>
                  <a:srgbClr val="000000"/>
                </a:solidFill>
              </a:rPr>
              <a:pPr/>
              <a:t>‹#›</a:t>
            </a:fld>
            <a:endParaRPr lang="zh-CN" altLang="en-US" noProof="1">
              <a:solidFill>
                <a:srgbClr val="000000"/>
              </a:solidFill>
            </a:endParaRPr>
          </a:p>
        </p:txBody>
      </p:sp>
    </p:spTree>
    <p:extLst>
      <p:ext uri="{BB962C8B-B14F-4D97-AF65-F5344CB8AC3E}">
        <p14:creationId xmlns:p14="http://schemas.microsoft.com/office/powerpoint/2010/main" val="743036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endParaRPr lang="zh-CN" altLang="en-US" noProof="1">
              <a:solidFill>
                <a:srgbClr val="000000"/>
              </a:solidFill>
            </a:endParaRPr>
          </a:p>
        </p:txBody>
      </p:sp>
      <p:sp>
        <p:nvSpPr>
          <p:cNvPr id="5" name="页脚占位符 4"/>
          <p:cNvSpPr>
            <a:spLocks noGrp="1"/>
          </p:cNvSpPr>
          <p:nvPr>
            <p:ph type="ftr" sz="quarter" idx="11"/>
          </p:nvPr>
        </p:nvSpPr>
        <p:spPr/>
        <p:txBody>
          <a:bodyPr/>
          <a:lstStyle/>
          <a:p>
            <a:endParaRPr lang="zh-CN" altLang="en-US" noProof="1">
              <a:solidFill>
                <a:srgbClr val="000000"/>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a:solidFill>
                  <a:srgbClr val="000000"/>
                </a:solidFill>
              </a:rPr>
              <a:pPr/>
              <a:t>‹#›</a:t>
            </a:fld>
            <a:endParaRPr lang="zh-CN" altLang="en-US" noProof="1">
              <a:solidFill>
                <a:srgbClr val="000000"/>
              </a:solidFill>
            </a:endParaRPr>
          </a:p>
        </p:txBody>
      </p:sp>
    </p:spTree>
    <p:extLst>
      <p:ext uri="{BB962C8B-B14F-4D97-AF65-F5344CB8AC3E}">
        <p14:creationId xmlns:p14="http://schemas.microsoft.com/office/powerpoint/2010/main" val="2570512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endParaRPr lang="zh-CN" altLang="en-US" noProof="1">
              <a:solidFill>
                <a:srgbClr val="000000"/>
              </a:solidFill>
            </a:endParaRPr>
          </a:p>
        </p:txBody>
      </p:sp>
      <p:sp>
        <p:nvSpPr>
          <p:cNvPr id="5" name="页脚占位符 4"/>
          <p:cNvSpPr>
            <a:spLocks noGrp="1"/>
          </p:cNvSpPr>
          <p:nvPr>
            <p:ph type="ftr" sz="quarter" idx="11"/>
          </p:nvPr>
        </p:nvSpPr>
        <p:spPr/>
        <p:txBody>
          <a:bodyPr/>
          <a:lstStyle/>
          <a:p>
            <a:endParaRPr lang="zh-CN" altLang="en-US" noProof="1">
              <a:solidFill>
                <a:srgbClr val="000000"/>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a:solidFill>
                  <a:srgbClr val="000000"/>
                </a:solidFill>
              </a:rPr>
              <a:pPr/>
              <a:t>‹#›</a:t>
            </a:fld>
            <a:endParaRPr lang="zh-CN" altLang="en-US" noProof="1">
              <a:solidFill>
                <a:srgbClr val="000000"/>
              </a:solidFill>
            </a:endParaRPr>
          </a:p>
        </p:txBody>
      </p:sp>
    </p:spTree>
    <p:extLst>
      <p:ext uri="{BB962C8B-B14F-4D97-AF65-F5344CB8AC3E}">
        <p14:creationId xmlns:p14="http://schemas.microsoft.com/office/powerpoint/2010/main" val="1849537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endParaRPr lang="zh-CN" altLang="en-US" noProof="1">
              <a:solidFill>
                <a:srgbClr val="000000"/>
              </a:solidFill>
            </a:endParaRPr>
          </a:p>
        </p:txBody>
      </p:sp>
      <p:sp>
        <p:nvSpPr>
          <p:cNvPr id="6" name="页脚占位符 5"/>
          <p:cNvSpPr>
            <a:spLocks noGrp="1"/>
          </p:cNvSpPr>
          <p:nvPr>
            <p:ph type="ftr" sz="quarter" idx="11"/>
          </p:nvPr>
        </p:nvSpPr>
        <p:spPr/>
        <p:txBody>
          <a:bodyPr/>
          <a:lstStyle/>
          <a:p>
            <a:endParaRPr lang="zh-CN" altLang="en-US" noProof="1">
              <a:solidFill>
                <a:srgbClr val="000000"/>
              </a:solidFill>
            </a:endParaRPr>
          </a:p>
        </p:txBody>
      </p:sp>
      <p:sp>
        <p:nvSpPr>
          <p:cNvPr id="7" name="灯片编号占位符 6"/>
          <p:cNvSpPr>
            <a:spLocks noGrp="1"/>
          </p:cNvSpPr>
          <p:nvPr>
            <p:ph type="sldNum" sz="quarter" idx="12"/>
          </p:nvPr>
        </p:nvSpPr>
        <p:spPr/>
        <p:txBody>
          <a:bodyPr/>
          <a:lstStyle/>
          <a:p>
            <a:fld id="{9A0DB2DC-4C9A-4742-B13C-FB6460FD3503}" type="slidenum">
              <a:rPr lang="zh-CN" altLang="en-US" noProof="1">
                <a:solidFill>
                  <a:srgbClr val="000000"/>
                </a:solidFill>
              </a:rPr>
              <a:pPr/>
              <a:t>‹#›</a:t>
            </a:fld>
            <a:endParaRPr lang="zh-CN" altLang="en-US" noProof="1">
              <a:solidFill>
                <a:srgbClr val="000000"/>
              </a:solidFill>
            </a:endParaRPr>
          </a:p>
        </p:txBody>
      </p:sp>
    </p:spTree>
    <p:extLst>
      <p:ext uri="{BB962C8B-B14F-4D97-AF65-F5344CB8AC3E}">
        <p14:creationId xmlns:p14="http://schemas.microsoft.com/office/powerpoint/2010/main" val="730423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endParaRPr lang="zh-CN" altLang="en-US" noProof="1">
              <a:solidFill>
                <a:srgbClr val="000000"/>
              </a:solidFill>
            </a:endParaRPr>
          </a:p>
        </p:txBody>
      </p:sp>
      <p:sp>
        <p:nvSpPr>
          <p:cNvPr id="8" name="页脚占位符 7"/>
          <p:cNvSpPr>
            <a:spLocks noGrp="1"/>
          </p:cNvSpPr>
          <p:nvPr>
            <p:ph type="ftr" sz="quarter" idx="11"/>
          </p:nvPr>
        </p:nvSpPr>
        <p:spPr/>
        <p:txBody>
          <a:bodyPr/>
          <a:lstStyle/>
          <a:p>
            <a:endParaRPr lang="zh-CN" altLang="en-US" noProof="1">
              <a:solidFill>
                <a:srgbClr val="000000"/>
              </a:solidFill>
            </a:endParaRPr>
          </a:p>
        </p:txBody>
      </p:sp>
      <p:sp>
        <p:nvSpPr>
          <p:cNvPr id="9" name="灯片编号占位符 8"/>
          <p:cNvSpPr>
            <a:spLocks noGrp="1"/>
          </p:cNvSpPr>
          <p:nvPr>
            <p:ph type="sldNum" sz="quarter" idx="12"/>
          </p:nvPr>
        </p:nvSpPr>
        <p:spPr/>
        <p:txBody>
          <a:bodyPr/>
          <a:lstStyle/>
          <a:p>
            <a:fld id="{9A0DB2DC-4C9A-4742-B13C-FB6460FD3503}" type="slidenum">
              <a:rPr lang="zh-CN" altLang="en-US" noProof="1">
                <a:solidFill>
                  <a:srgbClr val="000000"/>
                </a:solidFill>
              </a:rPr>
              <a:pPr/>
              <a:t>‹#›</a:t>
            </a:fld>
            <a:endParaRPr lang="zh-CN" altLang="en-US" noProof="1">
              <a:solidFill>
                <a:srgbClr val="000000"/>
              </a:solidFill>
            </a:endParaRPr>
          </a:p>
        </p:txBody>
      </p:sp>
    </p:spTree>
    <p:extLst>
      <p:ext uri="{BB962C8B-B14F-4D97-AF65-F5344CB8AC3E}">
        <p14:creationId xmlns:p14="http://schemas.microsoft.com/office/powerpoint/2010/main" val="1985004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endParaRPr lang="zh-CN" altLang="en-US" noProof="1">
              <a:solidFill>
                <a:srgbClr val="000000"/>
              </a:solidFill>
            </a:endParaRPr>
          </a:p>
        </p:txBody>
      </p:sp>
      <p:sp>
        <p:nvSpPr>
          <p:cNvPr id="4" name="页脚占位符 3"/>
          <p:cNvSpPr>
            <a:spLocks noGrp="1"/>
          </p:cNvSpPr>
          <p:nvPr>
            <p:ph type="ftr" sz="quarter" idx="11"/>
          </p:nvPr>
        </p:nvSpPr>
        <p:spPr/>
        <p:txBody>
          <a:bodyPr/>
          <a:lstStyle/>
          <a:p>
            <a:endParaRPr lang="zh-CN" altLang="en-US" noProof="1">
              <a:solidFill>
                <a:srgbClr val="000000"/>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noProof="1">
                <a:solidFill>
                  <a:srgbClr val="000000"/>
                </a:solidFill>
              </a:rPr>
              <a:pPr/>
              <a:t>‹#›</a:t>
            </a:fld>
            <a:endParaRPr lang="zh-CN" altLang="en-US" noProof="1">
              <a:solidFill>
                <a:srgbClr val="000000"/>
              </a:solidFill>
            </a:endParaRPr>
          </a:p>
        </p:txBody>
      </p:sp>
    </p:spTree>
    <p:extLst>
      <p:ext uri="{BB962C8B-B14F-4D97-AF65-F5344CB8AC3E}">
        <p14:creationId xmlns:p14="http://schemas.microsoft.com/office/powerpoint/2010/main" val="1584881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noProof="1">
              <a:solidFill>
                <a:srgbClr val="000000"/>
              </a:solidFill>
            </a:endParaRPr>
          </a:p>
        </p:txBody>
      </p:sp>
      <p:sp>
        <p:nvSpPr>
          <p:cNvPr id="3" name="页脚占位符 2"/>
          <p:cNvSpPr>
            <a:spLocks noGrp="1"/>
          </p:cNvSpPr>
          <p:nvPr>
            <p:ph type="ftr" sz="quarter" idx="11"/>
          </p:nvPr>
        </p:nvSpPr>
        <p:spPr/>
        <p:txBody>
          <a:bodyPr/>
          <a:lstStyle/>
          <a:p>
            <a:endParaRPr lang="zh-CN" altLang="en-US" noProof="1">
              <a:solidFill>
                <a:srgbClr val="000000"/>
              </a:solidFill>
            </a:endParaRPr>
          </a:p>
        </p:txBody>
      </p:sp>
      <p:sp>
        <p:nvSpPr>
          <p:cNvPr id="4" name="灯片编号占位符 3"/>
          <p:cNvSpPr>
            <a:spLocks noGrp="1"/>
          </p:cNvSpPr>
          <p:nvPr>
            <p:ph type="sldNum" sz="quarter" idx="12"/>
          </p:nvPr>
        </p:nvSpPr>
        <p:spPr/>
        <p:txBody>
          <a:bodyPr/>
          <a:lstStyle/>
          <a:p>
            <a:fld id="{9A0DB2DC-4C9A-4742-B13C-FB6460FD3503}" type="slidenum">
              <a:rPr lang="zh-CN" altLang="en-US" noProof="1">
                <a:solidFill>
                  <a:srgbClr val="000000"/>
                </a:solidFill>
              </a:rPr>
              <a:pPr/>
              <a:t>‹#›</a:t>
            </a:fld>
            <a:endParaRPr lang="zh-CN" altLang="en-US" noProof="1">
              <a:solidFill>
                <a:srgbClr val="000000"/>
              </a:solidFill>
            </a:endParaRPr>
          </a:p>
        </p:txBody>
      </p:sp>
    </p:spTree>
    <p:extLst>
      <p:ext uri="{BB962C8B-B14F-4D97-AF65-F5344CB8AC3E}">
        <p14:creationId xmlns:p14="http://schemas.microsoft.com/office/powerpoint/2010/main" val="1004211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endParaRPr lang="zh-CN" altLang="en-US" noProof="1">
              <a:solidFill>
                <a:srgbClr val="000000"/>
              </a:solidFill>
            </a:endParaRPr>
          </a:p>
        </p:txBody>
      </p:sp>
      <p:sp>
        <p:nvSpPr>
          <p:cNvPr id="6" name="页脚占位符 5"/>
          <p:cNvSpPr>
            <a:spLocks noGrp="1"/>
          </p:cNvSpPr>
          <p:nvPr>
            <p:ph type="ftr" sz="quarter" idx="11"/>
          </p:nvPr>
        </p:nvSpPr>
        <p:spPr/>
        <p:txBody>
          <a:bodyPr/>
          <a:lstStyle/>
          <a:p>
            <a:endParaRPr lang="zh-CN" altLang="en-US" noProof="1">
              <a:solidFill>
                <a:srgbClr val="000000"/>
              </a:solidFill>
            </a:endParaRPr>
          </a:p>
        </p:txBody>
      </p:sp>
      <p:sp>
        <p:nvSpPr>
          <p:cNvPr id="7" name="灯片编号占位符 6"/>
          <p:cNvSpPr>
            <a:spLocks noGrp="1"/>
          </p:cNvSpPr>
          <p:nvPr>
            <p:ph type="sldNum" sz="quarter" idx="12"/>
          </p:nvPr>
        </p:nvSpPr>
        <p:spPr/>
        <p:txBody>
          <a:bodyPr/>
          <a:lstStyle/>
          <a:p>
            <a:fld id="{9A0DB2DC-4C9A-4742-B13C-FB6460FD3503}" type="slidenum">
              <a:rPr lang="zh-CN" altLang="en-US" noProof="1">
                <a:solidFill>
                  <a:srgbClr val="000000"/>
                </a:solidFill>
              </a:rPr>
              <a:pPr/>
              <a:t>‹#›</a:t>
            </a:fld>
            <a:endParaRPr lang="zh-CN" altLang="en-US" noProof="1">
              <a:solidFill>
                <a:srgbClr val="000000"/>
              </a:solidFill>
            </a:endParaRPr>
          </a:p>
        </p:txBody>
      </p:sp>
    </p:spTree>
    <p:extLst>
      <p:ext uri="{BB962C8B-B14F-4D97-AF65-F5344CB8AC3E}">
        <p14:creationId xmlns:p14="http://schemas.microsoft.com/office/powerpoint/2010/main" val="689176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endParaRPr lang="zh-CN" altLang="en-US" noProof="1">
              <a:solidFill>
                <a:srgbClr val="000000"/>
              </a:solidFill>
            </a:endParaRPr>
          </a:p>
        </p:txBody>
      </p:sp>
      <p:sp>
        <p:nvSpPr>
          <p:cNvPr id="6" name="页脚占位符 5"/>
          <p:cNvSpPr>
            <a:spLocks noGrp="1"/>
          </p:cNvSpPr>
          <p:nvPr>
            <p:ph type="ftr" sz="quarter" idx="11"/>
          </p:nvPr>
        </p:nvSpPr>
        <p:spPr/>
        <p:txBody>
          <a:bodyPr/>
          <a:lstStyle/>
          <a:p>
            <a:endParaRPr lang="zh-CN" altLang="en-US" noProof="1">
              <a:solidFill>
                <a:srgbClr val="000000"/>
              </a:solidFill>
            </a:endParaRPr>
          </a:p>
        </p:txBody>
      </p:sp>
      <p:sp>
        <p:nvSpPr>
          <p:cNvPr id="7" name="灯片编号占位符 6"/>
          <p:cNvSpPr>
            <a:spLocks noGrp="1"/>
          </p:cNvSpPr>
          <p:nvPr>
            <p:ph type="sldNum" sz="quarter" idx="12"/>
          </p:nvPr>
        </p:nvSpPr>
        <p:spPr/>
        <p:txBody>
          <a:bodyPr/>
          <a:lstStyle/>
          <a:p>
            <a:fld id="{9A0DB2DC-4C9A-4742-B13C-FB6460FD3503}" type="slidenum">
              <a:rPr lang="zh-CN" altLang="en-US" noProof="1">
                <a:solidFill>
                  <a:srgbClr val="000000"/>
                </a:solidFill>
              </a:rPr>
              <a:pPr/>
              <a:t>‹#›</a:t>
            </a:fld>
            <a:endParaRPr lang="zh-CN" altLang="en-US" noProof="1">
              <a:solidFill>
                <a:srgbClr val="000000"/>
              </a:solidFill>
            </a:endParaRPr>
          </a:p>
        </p:txBody>
      </p:sp>
    </p:spTree>
    <p:extLst>
      <p:ext uri="{BB962C8B-B14F-4D97-AF65-F5344CB8AC3E}">
        <p14:creationId xmlns:p14="http://schemas.microsoft.com/office/powerpoint/2010/main" val="1682905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a:t>单击此处编辑母版标题样式</a:t>
            </a:r>
          </a:p>
        </p:txBody>
      </p:sp>
      <p:sp>
        <p:nvSpPr>
          <p:cNvPr id="1027" name="文本占位符 1026"/>
          <p:cNvSpPr>
            <a:spLocks noGrp="1"/>
          </p:cNvSpPr>
          <p:nvPr>
            <p:ph type="body"/>
          </p:nvPr>
        </p:nvSpPr>
        <p:spPr>
          <a:xfrm>
            <a:off x="457200" y="1600200"/>
            <a:ext cx="8229600" cy="4525963"/>
          </a:xfrm>
          <a:prstGeom prst="rect">
            <a:avLst/>
          </a:prstGeom>
          <a:noFill/>
          <a:ln w="9525">
            <a:noFill/>
          </a:ln>
        </p:spPr>
        <p:txBody>
          <a:bodyPr anchor="t"/>
          <a:lstStyle/>
          <a:p>
            <a:pPr lvl="0"/>
            <a:r>
              <a:rPr lang="zh-CN" altLang="en-US"/>
              <a:t>单击此处编辑母版文本样式</a:t>
            </a:r>
          </a:p>
          <a:p>
            <a:pPr lvl="1" indent="-285750"/>
            <a:r>
              <a:rPr lang="zh-CN" altLang="en-US"/>
              <a:t>第二级</a:t>
            </a:r>
          </a:p>
          <a:p>
            <a:pPr lvl="2" indent="-228600"/>
            <a:r>
              <a:rPr lang="zh-CN" altLang="en-US"/>
              <a:t>第三级</a:t>
            </a:r>
          </a:p>
          <a:p>
            <a:pPr lvl="3" indent="-228600"/>
            <a:r>
              <a:rPr lang="zh-CN" altLang="en-US"/>
              <a:t>第四级</a:t>
            </a:r>
          </a:p>
          <a:p>
            <a:pPr lvl="4" indent="-228600"/>
            <a:r>
              <a:rPr lang="zh-CN" altLang="en-US"/>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fontAlgn="base">
              <a:spcBef>
                <a:spcPct val="0"/>
              </a:spcBef>
              <a:spcAft>
                <a:spcPct val="0"/>
              </a:spcAft>
            </a:pPr>
            <a:endParaRPr lang="zh-CN" altLang="en-US" noProof="1">
              <a:solidFill>
                <a:srgbClr val="000000"/>
              </a:solidFill>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fontAlgn="base">
              <a:spcBef>
                <a:spcPct val="0"/>
              </a:spcBef>
              <a:spcAft>
                <a:spcPct val="0"/>
              </a:spcAft>
            </a:pPr>
            <a:endParaRPr lang="zh-CN" altLang="en-US" noProof="1">
              <a:solidFill>
                <a:srgbClr val="000000"/>
              </a:solidFill>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fontAlgn="base">
              <a:spcBef>
                <a:spcPct val="0"/>
              </a:spcBef>
              <a:spcAft>
                <a:spcPct val="0"/>
              </a:spcAft>
            </a:pPr>
            <a:fld id="{9A0DB2DC-4C9A-4742-B13C-FB6460FD3503}" type="slidenum">
              <a:rPr lang="zh-CN" altLang="en-US" noProof="1">
                <a:solidFill>
                  <a:srgbClr val="000000"/>
                </a:solidFill>
              </a:rPr>
              <a:pPr fontAlgn="base">
                <a:spcBef>
                  <a:spcPct val="0"/>
                </a:spcBef>
                <a:spcAft>
                  <a:spcPct val="0"/>
                </a:spcAft>
              </a:pPr>
              <a:t>‹#›</a:t>
            </a:fld>
            <a:endParaRPr lang="zh-CN" altLang="en-US" noProof="1">
              <a:solidFill>
                <a:srgbClr val="000000"/>
              </a:solidFill>
            </a:endParaRPr>
          </a:p>
        </p:txBody>
      </p:sp>
    </p:spTree>
    <p:extLst>
      <p:ext uri="{BB962C8B-B14F-4D97-AF65-F5344CB8AC3E}">
        <p14:creationId xmlns:p14="http://schemas.microsoft.com/office/powerpoint/2010/main" val="2168203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0" y="506674"/>
            <a:ext cx="2195736" cy="523220"/>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2800" b="1" dirty="0">
                <a:solidFill>
                  <a:srgbClr val="000000"/>
                </a:solidFill>
                <a:latin typeface="Times New Roman" panose="02020603050405020304" charset="0"/>
                <a:ea typeface="楷体_GB2312" pitchFamily="49" charset="-122"/>
              </a:rPr>
              <a:t>4.</a:t>
            </a:r>
            <a:r>
              <a:rPr lang="en-US" altLang="zh-CN" sz="2800" b="1" dirty="0">
                <a:solidFill>
                  <a:srgbClr val="000000"/>
                </a:solidFill>
                <a:latin typeface="Times New Roman" panose="02020603050405020304" charset="0"/>
                <a:ea typeface="楷体_GB2312" pitchFamily="49" charset="-122"/>
              </a:rPr>
              <a:t>5.1</a:t>
            </a:r>
            <a:r>
              <a:rPr lang="zh-CN" altLang="en-US" sz="2800" b="1" dirty="0">
                <a:solidFill>
                  <a:srgbClr val="000000"/>
                </a:solidFill>
                <a:latin typeface="Times New Roman" panose="02020603050405020304" charset="0"/>
                <a:ea typeface="楷体_GB2312" pitchFamily="49" charset="-122"/>
              </a:rPr>
              <a:t>引言</a:t>
            </a:r>
            <a:endParaRPr lang="zh-CN" altLang="zh-CN" sz="28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395536" y="1268760"/>
            <a:ext cx="8208912" cy="4524315"/>
          </a:xfrm>
          <a:prstGeom prst="rect">
            <a:avLst/>
          </a:prstGeom>
          <a:noFill/>
          <a:ln w="9525">
            <a:noFill/>
          </a:ln>
        </p:spPr>
        <p:txBody>
          <a:bodyPr wrap="square" anchor="t">
            <a:spAutoFit/>
          </a:bodyPr>
          <a:lstStyle/>
          <a:p>
            <a:pPr indent="720000" algn="just" fontAlgn="base">
              <a:spcBef>
                <a:spcPct val="0"/>
              </a:spcBef>
              <a:spcAft>
                <a:spcPct val="0"/>
              </a:spcAft>
            </a:pPr>
            <a:r>
              <a:rPr lang="zh-CN" altLang="en-US" sz="2400" dirty="0">
                <a:solidFill>
                  <a:srgbClr val="000000"/>
                </a:solidFill>
                <a:latin typeface="宋体" panose="02010600030101010101" pitchFamily="2" charset="-122"/>
              </a:rPr>
              <a:t>启发式算法（</a:t>
            </a:r>
            <a:r>
              <a:rPr lang="en-US" altLang="zh-CN" sz="2400" dirty="0">
                <a:solidFill>
                  <a:srgbClr val="000000"/>
                </a:solidFill>
                <a:latin typeface="宋体" panose="02010600030101010101" pitchFamily="2" charset="-122"/>
              </a:rPr>
              <a:t>Heuristic Algorithm</a:t>
            </a:r>
            <a:r>
              <a:rPr lang="zh-CN" altLang="en-US" sz="2400" dirty="0">
                <a:solidFill>
                  <a:srgbClr val="000000"/>
                </a:solidFill>
                <a:latin typeface="宋体" panose="02010600030101010101" pitchFamily="2" charset="-122"/>
              </a:rPr>
              <a:t>）兴起于</a:t>
            </a:r>
            <a:r>
              <a:rPr lang="en-US" altLang="zh-CN" sz="2400" dirty="0">
                <a:solidFill>
                  <a:srgbClr val="000000"/>
                </a:solidFill>
                <a:latin typeface="宋体" panose="02010600030101010101" pitchFamily="2" charset="-122"/>
              </a:rPr>
              <a:t>20</a:t>
            </a:r>
            <a:r>
              <a:rPr lang="zh-CN" altLang="en-US" sz="2400" dirty="0">
                <a:solidFill>
                  <a:srgbClr val="000000"/>
                </a:solidFill>
                <a:latin typeface="宋体" panose="02010600030101010101" pitchFamily="2" charset="-122"/>
              </a:rPr>
              <a:t>世纪</a:t>
            </a:r>
            <a:r>
              <a:rPr lang="en-US" altLang="zh-CN" sz="2400" dirty="0">
                <a:solidFill>
                  <a:srgbClr val="000000"/>
                </a:solidFill>
                <a:latin typeface="宋体" panose="02010600030101010101" pitchFamily="2" charset="-122"/>
              </a:rPr>
              <a:t>80</a:t>
            </a:r>
            <a:r>
              <a:rPr lang="zh-CN" altLang="en-US" sz="2400" dirty="0">
                <a:solidFill>
                  <a:srgbClr val="000000"/>
                </a:solidFill>
                <a:latin typeface="宋体" panose="02010600030101010101" pitchFamily="2" charset="-122"/>
              </a:rPr>
              <a:t>年代，是一种基于直观或经验的局部优化算法，人们常常把从大自然的运行规律或者面向具体问题的经验和规则中启发出来的方法称之为启发式算法。现在的启发式算法并不是全部来自自然的规律，也有来自人类积累的工作经验。</a:t>
            </a:r>
            <a:endParaRPr lang="en-US" altLang="zh-CN" sz="2400" dirty="0">
              <a:solidFill>
                <a:srgbClr val="000000"/>
              </a:solidFill>
              <a:latin typeface="宋体" panose="02010600030101010101" pitchFamily="2" charset="-122"/>
            </a:endParaRPr>
          </a:p>
          <a:p>
            <a:pPr indent="720000" fontAlgn="base">
              <a:spcBef>
                <a:spcPct val="0"/>
              </a:spcBef>
              <a:spcAft>
                <a:spcPct val="0"/>
              </a:spcAft>
            </a:pPr>
            <a:endParaRPr lang="en-US" altLang="zh-CN" sz="2400" dirty="0">
              <a:solidFill>
                <a:srgbClr val="000000"/>
              </a:solidFill>
              <a:latin typeface="宋体" panose="02010600030101010101" pitchFamily="2" charset="-122"/>
            </a:endParaRPr>
          </a:p>
          <a:p>
            <a:pPr indent="720000" fontAlgn="base">
              <a:spcBef>
                <a:spcPct val="0"/>
              </a:spcBef>
              <a:spcAft>
                <a:spcPct val="0"/>
              </a:spcAft>
            </a:pPr>
            <a:r>
              <a:rPr lang="zh-CN" altLang="en-US" sz="2400" dirty="0">
                <a:solidFill>
                  <a:srgbClr val="000000"/>
                </a:solidFill>
                <a:latin typeface="宋体" panose="02010600030101010101" pitchFamily="2" charset="-122"/>
              </a:rPr>
              <a:t>这些算法包括：</a:t>
            </a:r>
            <a:endParaRPr lang="en-US" altLang="zh-CN" sz="2400" dirty="0">
              <a:solidFill>
                <a:srgbClr val="000000"/>
              </a:solidFill>
              <a:latin typeface="宋体" panose="02010600030101010101" pitchFamily="2" charset="-122"/>
            </a:endParaRPr>
          </a:p>
          <a:p>
            <a:pPr indent="720000" fontAlgn="base">
              <a:spcBef>
                <a:spcPct val="0"/>
              </a:spcBef>
              <a:spcAft>
                <a:spcPct val="0"/>
              </a:spcAft>
            </a:pPr>
            <a:r>
              <a:rPr lang="zh-CN" altLang="en-US" sz="2400" dirty="0">
                <a:solidFill>
                  <a:srgbClr val="000000"/>
                </a:solidFill>
                <a:latin typeface="宋体" panose="02010600030101010101" pitchFamily="2" charset="-122"/>
              </a:rPr>
              <a:t>禁忌搜索（</a:t>
            </a:r>
            <a:r>
              <a:rPr lang="en-US" altLang="zh-CN" sz="2400" dirty="0" err="1">
                <a:solidFill>
                  <a:srgbClr val="000000"/>
                </a:solidFill>
                <a:latin typeface="宋体" panose="02010600030101010101" pitchFamily="2" charset="-122"/>
              </a:rPr>
              <a:t>Tabu</a:t>
            </a:r>
            <a:r>
              <a:rPr lang="en-US" altLang="zh-CN" sz="2400" dirty="0">
                <a:solidFill>
                  <a:srgbClr val="000000"/>
                </a:solidFill>
                <a:latin typeface="宋体" panose="02010600030101010101" pitchFamily="2" charset="-122"/>
              </a:rPr>
              <a:t> Search</a:t>
            </a:r>
            <a:r>
              <a:rPr lang="zh-CN" altLang="en-US" sz="2400" dirty="0">
                <a:solidFill>
                  <a:srgbClr val="000000"/>
                </a:solidFill>
                <a:latin typeface="宋体" panose="02010600030101010101" pitchFamily="2" charset="-122"/>
              </a:rPr>
              <a:t>）</a:t>
            </a:r>
            <a:r>
              <a:rPr lang="en-US" altLang="zh-CN" sz="2400" dirty="0">
                <a:solidFill>
                  <a:srgbClr val="000000"/>
                </a:solidFill>
                <a:latin typeface="宋体" panose="02010600030101010101" pitchFamily="2" charset="-122"/>
              </a:rPr>
              <a:t>               </a:t>
            </a:r>
          </a:p>
          <a:p>
            <a:pPr indent="720000" fontAlgn="base">
              <a:spcBef>
                <a:spcPct val="0"/>
              </a:spcBef>
              <a:spcAft>
                <a:spcPct val="0"/>
              </a:spcAft>
            </a:pPr>
            <a:r>
              <a:rPr lang="zh-CN" altLang="en-US" sz="2400" dirty="0">
                <a:solidFill>
                  <a:srgbClr val="000000"/>
                </a:solidFill>
                <a:latin typeface="宋体" panose="02010600030101010101" pitchFamily="2" charset="-122"/>
              </a:rPr>
              <a:t>模拟退火（</a:t>
            </a:r>
            <a:r>
              <a:rPr lang="en-US" altLang="zh-CN" sz="2400" dirty="0">
                <a:solidFill>
                  <a:srgbClr val="000000"/>
                </a:solidFill>
                <a:latin typeface="宋体" panose="02010600030101010101" pitchFamily="2" charset="-122"/>
              </a:rPr>
              <a:t>Simulated Annealing</a:t>
            </a:r>
            <a:r>
              <a:rPr lang="zh-CN" altLang="en-US" sz="2400" dirty="0">
                <a:solidFill>
                  <a:srgbClr val="000000"/>
                </a:solidFill>
                <a:latin typeface="宋体" panose="02010600030101010101" pitchFamily="2" charset="-122"/>
              </a:rPr>
              <a:t>）</a:t>
            </a:r>
            <a:r>
              <a:rPr lang="en-US" altLang="zh-CN" sz="2400" dirty="0">
                <a:solidFill>
                  <a:srgbClr val="000000"/>
                </a:solidFill>
                <a:latin typeface="宋体" panose="02010600030101010101" pitchFamily="2" charset="-122"/>
              </a:rPr>
              <a:t>      </a:t>
            </a:r>
          </a:p>
          <a:p>
            <a:pPr indent="720000" fontAlgn="base">
              <a:spcBef>
                <a:spcPct val="0"/>
              </a:spcBef>
              <a:spcAft>
                <a:spcPct val="0"/>
              </a:spcAft>
            </a:pPr>
            <a:r>
              <a:rPr lang="zh-CN" altLang="en-US" sz="2400" dirty="0">
                <a:solidFill>
                  <a:srgbClr val="000000"/>
                </a:solidFill>
                <a:latin typeface="宋体" panose="02010600030101010101" pitchFamily="2" charset="-122"/>
              </a:rPr>
              <a:t>遗传算法（</a:t>
            </a:r>
            <a:r>
              <a:rPr lang="en-US" altLang="zh-CN" sz="2400" dirty="0">
                <a:solidFill>
                  <a:srgbClr val="000000"/>
                </a:solidFill>
                <a:latin typeface="宋体" panose="02010600030101010101" pitchFamily="2" charset="-122"/>
              </a:rPr>
              <a:t>Genetic Algorithms</a:t>
            </a:r>
            <a:r>
              <a:rPr lang="zh-CN" altLang="en-US" sz="2400" dirty="0">
                <a:solidFill>
                  <a:srgbClr val="000000"/>
                </a:solidFill>
                <a:latin typeface="宋体" panose="02010600030101010101" pitchFamily="2" charset="-122"/>
              </a:rPr>
              <a:t>）</a:t>
            </a:r>
            <a:r>
              <a:rPr lang="en-US" altLang="zh-CN" sz="2400" dirty="0">
                <a:solidFill>
                  <a:srgbClr val="000000"/>
                </a:solidFill>
                <a:latin typeface="宋体" panose="02010600030101010101" pitchFamily="2" charset="-122"/>
              </a:rPr>
              <a:t>        </a:t>
            </a:r>
          </a:p>
          <a:p>
            <a:pPr indent="720000" fontAlgn="base">
              <a:spcBef>
                <a:spcPct val="0"/>
              </a:spcBef>
              <a:spcAft>
                <a:spcPct val="0"/>
              </a:spcAft>
            </a:pPr>
            <a:r>
              <a:rPr lang="zh-CN" altLang="en-US" sz="2400" dirty="0">
                <a:solidFill>
                  <a:srgbClr val="000000"/>
                </a:solidFill>
                <a:latin typeface="宋体" panose="02010600030101010101" pitchFamily="2" charset="-122"/>
              </a:rPr>
              <a:t>人工神经网络（</a:t>
            </a:r>
            <a:r>
              <a:rPr lang="en-US" altLang="zh-CN" sz="2400" dirty="0">
                <a:solidFill>
                  <a:srgbClr val="000000"/>
                </a:solidFill>
                <a:latin typeface="宋体" panose="02010600030101010101" pitchFamily="2" charset="-122"/>
              </a:rPr>
              <a:t>Artiﬁcial Neural Networks</a:t>
            </a:r>
            <a:r>
              <a:rPr lang="zh-CN" altLang="en-US" sz="2400" dirty="0">
                <a:solidFill>
                  <a:srgbClr val="000000"/>
                </a:solidFill>
                <a:latin typeface="宋体" panose="02010600030101010101" pitchFamily="2" charset="-122"/>
              </a:rPr>
              <a:t>）</a:t>
            </a:r>
            <a:endParaRPr lang="en-US" altLang="zh-CN" sz="2400" dirty="0">
              <a:solidFill>
                <a:srgbClr val="000000"/>
              </a:solidFill>
              <a:latin typeface="宋体" panose="02010600030101010101" pitchFamily="2" charset="-122"/>
            </a:endParaRPr>
          </a:p>
          <a:p>
            <a:pPr indent="720000" fontAlgn="base">
              <a:spcBef>
                <a:spcPct val="0"/>
              </a:spcBef>
              <a:spcAft>
                <a:spcPct val="0"/>
              </a:spcAft>
            </a:pPr>
            <a:r>
              <a:rPr lang="zh-CN" altLang="en-US" sz="2400" dirty="0">
                <a:solidFill>
                  <a:srgbClr val="000000"/>
                </a:solidFill>
                <a:latin typeface="宋体" panose="02010600030101010101" pitchFamily="2" charset="-122"/>
              </a:rPr>
              <a:t>蚁群算法（</a:t>
            </a:r>
            <a:r>
              <a:rPr lang="en-US" altLang="zh-CN" sz="2400" dirty="0">
                <a:solidFill>
                  <a:srgbClr val="000000"/>
                </a:solidFill>
                <a:latin typeface="宋体" panose="02010600030101010101" pitchFamily="2" charset="-122"/>
              </a:rPr>
              <a:t>Ant Colony Algorithm</a:t>
            </a:r>
            <a:r>
              <a:rPr lang="zh-CN" altLang="en-US" sz="2400" dirty="0">
                <a:solidFill>
                  <a:srgbClr val="000000"/>
                </a:solidFill>
                <a:latin typeface="宋体" panose="02010600030101010101" pitchFamily="2" charset="-122"/>
              </a:rPr>
              <a:t>）等。</a:t>
            </a:r>
          </a:p>
        </p:txBody>
      </p:sp>
      <p:sp>
        <p:nvSpPr>
          <p:cNvPr id="2" name="TextBox 1"/>
          <p:cNvSpPr txBox="1"/>
          <p:nvPr/>
        </p:nvSpPr>
        <p:spPr>
          <a:xfrm>
            <a:off x="2123728" y="188640"/>
            <a:ext cx="4752528" cy="1077218"/>
          </a:xfrm>
          <a:prstGeom prst="rect">
            <a:avLst/>
          </a:prstGeom>
          <a:solidFill>
            <a:srgbClr val="FF0000"/>
          </a:solidFill>
        </p:spPr>
        <p:txBody>
          <a:bodyPr wrap="square" rtlCol="0">
            <a:spAutoFit/>
          </a:bodyPr>
          <a:lstStyle/>
          <a:p>
            <a:pPr algn="ctr"/>
            <a:r>
              <a:rPr lang="en-US" altLang="zh-CN" sz="3200" dirty="0"/>
              <a:t>4.5</a:t>
            </a:r>
            <a:r>
              <a:rPr lang="zh-CN" altLang="zh-CN" sz="3200" dirty="0"/>
              <a:t>启发式算法简介及其在数学建模中的应用</a:t>
            </a:r>
            <a:endParaRPr lang="zh-CN" altLang="en-US" sz="3200" dirty="0"/>
          </a:p>
        </p:txBody>
      </p:sp>
    </p:spTree>
    <p:extLst>
      <p:ext uri="{BB962C8B-B14F-4D97-AF65-F5344CB8AC3E}">
        <p14:creationId xmlns:p14="http://schemas.microsoft.com/office/powerpoint/2010/main" val="198673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2" nodeType="clickEffect">
                                  <p:stCondLst>
                                    <p:cond delay="0"/>
                                  </p:stCondLst>
                                  <p:childTnLst>
                                    <p:set>
                                      <p:cBhvr>
                                        <p:cTn id="13" dur="1" fill="hold">
                                          <p:stCondLst>
                                            <p:cond delay="0"/>
                                          </p:stCondLst>
                                        </p:cTn>
                                        <p:tgtEl>
                                          <p:spTgt spid="2049"/>
                                        </p:tgtEl>
                                        <p:attrNameLst>
                                          <p:attrName>style.visibility</p:attrName>
                                        </p:attrNameLst>
                                      </p:cBhvr>
                                      <p:to>
                                        <p:strVal val="visible"/>
                                      </p:to>
                                    </p:set>
                                    <p:anim calcmode="lin" valueType="num">
                                      <p:cBhvr additive="base">
                                        <p:cTn id="14" dur="500" fill="hold"/>
                                        <p:tgtEl>
                                          <p:spTgt spid="2049"/>
                                        </p:tgtEl>
                                        <p:attrNameLst>
                                          <p:attrName>ppt_x</p:attrName>
                                        </p:attrNameLst>
                                      </p:cBhvr>
                                      <p:tavLst>
                                        <p:tav tm="0">
                                          <p:val>
                                            <p:strVal val="#ppt_x"/>
                                          </p:val>
                                        </p:tav>
                                        <p:tav tm="100000">
                                          <p:val>
                                            <p:strVal val="#ppt_x"/>
                                          </p:val>
                                        </p:tav>
                                      </p:tavLst>
                                    </p:anim>
                                    <p:anim calcmode="lin" valueType="num">
                                      <p:cBhvr additive="base">
                                        <p:cTn id="15"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2" nodeType="click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fade">
                                      <p:cBhvr>
                                        <p:cTn id="20" dur="1000"/>
                                        <p:tgtEl>
                                          <p:spTgt spid="2050"/>
                                        </p:tgtEl>
                                      </p:cBhvr>
                                    </p:animEffect>
                                    <p:anim calcmode="lin" valueType="num">
                                      <p:cBhvr>
                                        <p:cTn id="21" dur="1000" fill="hold"/>
                                        <p:tgtEl>
                                          <p:spTgt spid="2050"/>
                                        </p:tgtEl>
                                        <p:attrNameLst>
                                          <p:attrName>ppt_x</p:attrName>
                                        </p:attrNameLst>
                                      </p:cBhvr>
                                      <p:tavLst>
                                        <p:tav tm="0">
                                          <p:val>
                                            <p:strVal val="#ppt_x"/>
                                          </p:val>
                                        </p:tav>
                                        <p:tav tm="100000">
                                          <p:val>
                                            <p:strVal val="#ppt_x"/>
                                          </p:val>
                                        </p:tav>
                                      </p:tavLst>
                                    </p:anim>
                                    <p:anim calcmode="lin" valueType="num">
                                      <p:cBhvr>
                                        <p:cTn id="22"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050">
                                            <p:txEl>
                                              <p:pRg st="0" end="0"/>
                                            </p:txEl>
                                          </p:spTgt>
                                        </p:tgtEl>
                                        <p:attrNameLst>
                                          <p:attrName>style.visibility</p:attrName>
                                        </p:attrNameLst>
                                      </p:cBhvr>
                                      <p:to>
                                        <p:strVal val="visible"/>
                                      </p:to>
                                    </p:set>
                                    <p:anim calcmode="lin" valueType="num">
                                      <p:cBhvr additive="base">
                                        <p:cTn id="27" dur="500" fill="hold"/>
                                        <p:tgtEl>
                                          <p:spTgt spid="205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5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050">
                                            <p:txEl>
                                              <p:pRg st="2" end="2"/>
                                            </p:txEl>
                                          </p:spTgt>
                                        </p:tgtEl>
                                        <p:attrNameLst>
                                          <p:attrName>style.visibility</p:attrName>
                                        </p:attrNameLst>
                                      </p:cBhvr>
                                      <p:to>
                                        <p:strVal val="visible"/>
                                      </p:to>
                                    </p:set>
                                    <p:animEffect transition="in" filter="fade">
                                      <p:cBhvr>
                                        <p:cTn id="33" dur="1000"/>
                                        <p:tgtEl>
                                          <p:spTgt spid="2050">
                                            <p:txEl>
                                              <p:pRg st="2" end="2"/>
                                            </p:txEl>
                                          </p:spTgt>
                                        </p:tgtEl>
                                      </p:cBhvr>
                                    </p:animEffect>
                                    <p:anim calcmode="lin" valueType="num">
                                      <p:cBhvr>
                                        <p:cTn id="34" dur="1000" fill="hold"/>
                                        <p:tgtEl>
                                          <p:spTgt spid="2050">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050">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050">
                                            <p:txEl>
                                              <p:pRg st="3" end="3"/>
                                            </p:txEl>
                                          </p:spTgt>
                                        </p:tgtEl>
                                        <p:attrNameLst>
                                          <p:attrName>style.visibility</p:attrName>
                                        </p:attrNameLst>
                                      </p:cBhvr>
                                      <p:to>
                                        <p:strVal val="visible"/>
                                      </p:to>
                                    </p:set>
                                    <p:animEffect transition="in" filter="fade">
                                      <p:cBhvr>
                                        <p:cTn id="38" dur="1000"/>
                                        <p:tgtEl>
                                          <p:spTgt spid="2050">
                                            <p:txEl>
                                              <p:pRg st="3" end="3"/>
                                            </p:txEl>
                                          </p:spTgt>
                                        </p:tgtEl>
                                      </p:cBhvr>
                                    </p:animEffect>
                                    <p:anim calcmode="lin" valueType="num">
                                      <p:cBhvr>
                                        <p:cTn id="39" dur="1000" fill="hold"/>
                                        <p:tgtEl>
                                          <p:spTgt spid="2050">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050">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050">
                                            <p:txEl>
                                              <p:pRg st="4" end="4"/>
                                            </p:txEl>
                                          </p:spTgt>
                                        </p:tgtEl>
                                        <p:attrNameLst>
                                          <p:attrName>style.visibility</p:attrName>
                                        </p:attrNameLst>
                                      </p:cBhvr>
                                      <p:to>
                                        <p:strVal val="visible"/>
                                      </p:to>
                                    </p:set>
                                    <p:animEffect transition="in" filter="fade">
                                      <p:cBhvr>
                                        <p:cTn id="43" dur="1000"/>
                                        <p:tgtEl>
                                          <p:spTgt spid="2050">
                                            <p:txEl>
                                              <p:pRg st="4" end="4"/>
                                            </p:txEl>
                                          </p:spTgt>
                                        </p:tgtEl>
                                      </p:cBhvr>
                                    </p:animEffect>
                                    <p:anim calcmode="lin" valueType="num">
                                      <p:cBhvr>
                                        <p:cTn id="44" dur="1000" fill="hold"/>
                                        <p:tgtEl>
                                          <p:spTgt spid="2050">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050">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050">
                                            <p:txEl>
                                              <p:pRg st="5" end="5"/>
                                            </p:txEl>
                                          </p:spTgt>
                                        </p:tgtEl>
                                        <p:attrNameLst>
                                          <p:attrName>style.visibility</p:attrName>
                                        </p:attrNameLst>
                                      </p:cBhvr>
                                      <p:to>
                                        <p:strVal val="visible"/>
                                      </p:to>
                                    </p:set>
                                    <p:animEffect transition="in" filter="fade">
                                      <p:cBhvr>
                                        <p:cTn id="48" dur="1000"/>
                                        <p:tgtEl>
                                          <p:spTgt spid="2050">
                                            <p:txEl>
                                              <p:pRg st="5" end="5"/>
                                            </p:txEl>
                                          </p:spTgt>
                                        </p:tgtEl>
                                      </p:cBhvr>
                                    </p:animEffect>
                                    <p:anim calcmode="lin" valueType="num">
                                      <p:cBhvr>
                                        <p:cTn id="49" dur="1000" fill="hold"/>
                                        <p:tgtEl>
                                          <p:spTgt spid="2050">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2050">
                                            <p:txEl>
                                              <p:pRg st="5" end="5"/>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2050">
                                            <p:txEl>
                                              <p:pRg st="6" end="6"/>
                                            </p:txEl>
                                          </p:spTgt>
                                        </p:tgtEl>
                                        <p:attrNameLst>
                                          <p:attrName>style.visibility</p:attrName>
                                        </p:attrNameLst>
                                      </p:cBhvr>
                                      <p:to>
                                        <p:strVal val="visible"/>
                                      </p:to>
                                    </p:set>
                                    <p:animEffect transition="in" filter="fade">
                                      <p:cBhvr>
                                        <p:cTn id="53" dur="1000"/>
                                        <p:tgtEl>
                                          <p:spTgt spid="2050">
                                            <p:txEl>
                                              <p:pRg st="6" end="6"/>
                                            </p:txEl>
                                          </p:spTgt>
                                        </p:tgtEl>
                                      </p:cBhvr>
                                    </p:animEffect>
                                    <p:anim calcmode="lin" valueType="num">
                                      <p:cBhvr>
                                        <p:cTn id="54" dur="1000" fill="hold"/>
                                        <p:tgtEl>
                                          <p:spTgt spid="2050">
                                            <p:txEl>
                                              <p:pRg st="6" end="6"/>
                                            </p:txEl>
                                          </p:spTgt>
                                        </p:tgtEl>
                                        <p:attrNameLst>
                                          <p:attrName>ppt_x</p:attrName>
                                        </p:attrNameLst>
                                      </p:cBhvr>
                                      <p:tavLst>
                                        <p:tav tm="0">
                                          <p:val>
                                            <p:strVal val="#ppt_x"/>
                                          </p:val>
                                        </p:tav>
                                        <p:tav tm="100000">
                                          <p:val>
                                            <p:strVal val="#ppt_x"/>
                                          </p:val>
                                        </p:tav>
                                      </p:tavLst>
                                    </p:anim>
                                    <p:anim calcmode="lin" valueType="num">
                                      <p:cBhvr>
                                        <p:cTn id="55" dur="1000" fill="hold"/>
                                        <p:tgtEl>
                                          <p:spTgt spid="2050">
                                            <p:txEl>
                                              <p:pRg st="6" end="6"/>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050">
                                            <p:txEl>
                                              <p:pRg st="7" end="7"/>
                                            </p:txEl>
                                          </p:spTgt>
                                        </p:tgtEl>
                                        <p:attrNameLst>
                                          <p:attrName>style.visibility</p:attrName>
                                        </p:attrNameLst>
                                      </p:cBhvr>
                                      <p:to>
                                        <p:strVal val="visible"/>
                                      </p:to>
                                    </p:set>
                                    <p:animEffect transition="in" filter="fade">
                                      <p:cBhvr>
                                        <p:cTn id="58" dur="1000"/>
                                        <p:tgtEl>
                                          <p:spTgt spid="2050">
                                            <p:txEl>
                                              <p:pRg st="7" end="7"/>
                                            </p:txEl>
                                          </p:spTgt>
                                        </p:tgtEl>
                                      </p:cBhvr>
                                    </p:animEffect>
                                    <p:anim calcmode="lin" valueType="num">
                                      <p:cBhvr>
                                        <p:cTn id="59" dur="1000" fill="hold"/>
                                        <p:tgtEl>
                                          <p:spTgt spid="2050">
                                            <p:txEl>
                                              <p:pRg st="7" end="7"/>
                                            </p:txEl>
                                          </p:spTgt>
                                        </p:tgtEl>
                                        <p:attrNameLst>
                                          <p:attrName>ppt_x</p:attrName>
                                        </p:attrNameLst>
                                      </p:cBhvr>
                                      <p:tavLst>
                                        <p:tav tm="0">
                                          <p:val>
                                            <p:strVal val="#ppt_x"/>
                                          </p:val>
                                        </p:tav>
                                        <p:tav tm="100000">
                                          <p:val>
                                            <p:strVal val="#ppt_x"/>
                                          </p:val>
                                        </p:tav>
                                      </p:tavLst>
                                    </p:anim>
                                    <p:anim calcmode="lin" valueType="num">
                                      <p:cBhvr>
                                        <p:cTn id="60" dur="1000" fill="hold"/>
                                        <p:tgtEl>
                                          <p:spTgt spid="2050">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1" animBg="1"/>
      <p:bldP spid="2049" grpId="2" animBg="1"/>
      <p:bldP spid="2050" grpId="1"/>
      <p:bldP spid="2050" grpId="2"/>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672408"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5.2 </a:t>
            </a:r>
            <a:r>
              <a:rPr lang="zh-CN" altLang="en-US" sz="3200" b="1" dirty="0">
                <a:solidFill>
                  <a:srgbClr val="000000"/>
                </a:solidFill>
                <a:latin typeface="Times New Roman" panose="02020603050405020304" charset="0"/>
                <a:ea typeface="楷体_GB2312" pitchFamily="49" charset="-122"/>
              </a:rPr>
              <a:t>模拟退火算法</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395536" y="1268760"/>
            <a:ext cx="8208912" cy="4031873"/>
          </a:xfrm>
          <a:prstGeom prst="rect">
            <a:avLst/>
          </a:prstGeom>
          <a:noFill/>
          <a:ln w="9525">
            <a:noFill/>
          </a:ln>
        </p:spPr>
        <p:txBody>
          <a:bodyPr wrap="square" anchor="t">
            <a:spAutoFit/>
          </a:bodyPr>
          <a:lstStyle/>
          <a:p>
            <a:pPr algn="ctr"/>
            <a:r>
              <a:rPr lang="zh-CN" altLang="zh-CN" sz="3200" b="1" dirty="0"/>
              <a:t>算法介绍</a:t>
            </a:r>
          </a:p>
          <a:p>
            <a:pPr indent="720000"/>
            <a:r>
              <a:rPr lang="zh-CN" altLang="zh-CN" sz="2800" dirty="0"/>
              <a:t>模拟退火是一种通用概率算法，用来在固定时间内寻求在一个大的搜寻空间内找到的最优解。模拟退火是</a:t>
            </a:r>
            <a:r>
              <a:rPr lang="en-US" altLang="zh-CN" sz="2800" dirty="0"/>
              <a:t> </a:t>
            </a:r>
            <a:r>
              <a:rPr lang="en-US" altLang="zh-CN" sz="2800" dirty="0" err="1"/>
              <a:t>S.Kirkpatrick</a:t>
            </a:r>
            <a:r>
              <a:rPr lang="zh-CN" altLang="zh-CN" sz="2800" dirty="0"/>
              <a:t>，</a:t>
            </a:r>
            <a:r>
              <a:rPr lang="en-US" altLang="zh-CN" sz="2800" dirty="0" err="1"/>
              <a:t>C.D.Gelatt</a:t>
            </a:r>
            <a:r>
              <a:rPr lang="zh-CN" altLang="zh-CN" sz="2800" dirty="0"/>
              <a:t>和</a:t>
            </a:r>
            <a:r>
              <a:rPr lang="en-US" altLang="zh-CN" sz="2800" dirty="0" err="1"/>
              <a:t>M.P.Vecchi</a:t>
            </a:r>
            <a:r>
              <a:rPr lang="zh-CN" altLang="zh-CN" sz="2800" dirty="0"/>
              <a:t>在</a:t>
            </a:r>
            <a:r>
              <a:rPr lang="en-US" altLang="zh-CN" sz="2800" dirty="0"/>
              <a:t>1983 </a:t>
            </a:r>
            <a:r>
              <a:rPr lang="zh-CN" altLang="zh-CN" sz="2800" dirty="0"/>
              <a:t>年所发明。而</a:t>
            </a:r>
            <a:r>
              <a:rPr lang="en-US" altLang="zh-CN" sz="2800" dirty="0" err="1"/>
              <a:t>V.Cerny</a:t>
            </a:r>
            <a:r>
              <a:rPr lang="zh-CN" altLang="zh-CN" sz="2800" dirty="0"/>
              <a:t>在</a:t>
            </a:r>
            <a:r>
              <a:rPr lang="en-US" altLang="zh-CN" sz="2800" dirty="0"/>
              <a:t>1985</a:t>
            </a:r>
            <a:r>
              <a:rPr lang="zh-CN" altLang="zh-CN" sz="2800" dirty="0"/>
              <a:t>年独立发明此算法</a:t>
            </a:r>
            <a:r>
              <a:rPr lang="en-US" altLang="zh-CN" sz="2800" dirty="0"/>
              <a:t>2</a:t>
            </a:r>
            <a:r>
              <a:rPr lang="zh-CN" altLang="zh-CN" sz="2800" dirty="0"/>
              <a:t>。模拟退火来自冶金学的专有名词退火。统计力学表明材料中粒子的不同结构对应于粒子的不同能量水平。在高温条件下，粒子的能量较高，可以自由运动和重新排列。在低温条件下，粒子能量较低。</a:t>
            </a:r>
          </a:p>
        </p:txBody>
      </p:sp>
    </p:spTree>
    <p:extLst>
      <p:ext uri="{BB962C8B-B14F-4D97-AF65-F5344CB8AC3E}">
        <p14:creationId xmlns:p14="http://schemas.microsoft.com/office/powerpoint/2010/main" val="119484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1000"/>
                                        <p:tgtEl>
                                          <p:spTgt spid="2050"/>
                                        </p:tgtEl>
                                      </p:cBhvr>
                                    </p:animEffect>
                                    <p:anim calcmode="lin" valueType="num">
                                      <p:cBhvr>
                                        <p:cTn id="14" dur="1000" fill="hold"/>
                                        <p:tgtEl>
                                          <p:spTgt spid="2050"/>
                                        </p:tgtEl>
                                        <p:attrNameLst>
                                          <p:attrName>ppt_x</p:attrName>
                                        </p:attrNameLst>
                                      </p:cBhvr>
                                      <p:tavLst>
                                        <p:tav tm="0">
                                          <p:val>
                                            <p:strVal val="#ppt_x"/>
                                          </p:val>
                                        </p:tav>
                                        <p:tav tm="100000">
                                          <p:val>
                                            <p:strVal val="#ppt_x"/>
                                          </p:val>
                                        </p:tav>
                                      </p:tavLst>
                                    </p:anim>
                                    <p:anim calcmode="lin" valueType="num">
                                      <p:cBhvr>
                                        <p:cTn id="15"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672408"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5.2 </a:t>
            </a:r>
            <a:r>
              <a:rPr lang="zh-CN" altLang="en-US" sz="3200" b="1" dirty="0">
                <a:solidFill>
                  <a:srgbClr val="000000"/>
                </a:solidFill>
                <a:latin typeface="Times New Roman" panose="02020603050405020304" charset="0"/>
                <a:ea typeface="楷体_GB2312" pitchFamily="49" charset="-122"/>
              </a:rPr>
              <a:t>模拟退火算法</a:t>
            </a:r>
            <a:endParaRPr lang="zh-CN" altLang="zh-CN" sz="3200" b="1" dirty="0">
              <a:solidFill>
                <a:srgbClr val="000000"/>
              </a:solidFill>
              <a:latin typeface="Times New Roman" panose="02020603050405020304" charset="0"/>
              <a:ea typeface="楷体_GB2312" pitchFamily="49" charset="-122"/>
            </a:endParaRPr>
          </a:p>
        </p:txBody>
      </p:sp>
      <p:sp>
        <p:nvSpPr>
          <p:cNvPr id="4" name="文本框 1"/>
          <p:cNvSpPr txBox="1"/>
          <p:nvPr/>
        </p:nvSpPr>
        <p:spPr>
          <a:xfrm>
            <a:off x="395536" y="1093997"/>
            <a:ext cx="8208912" cy="3293209"/>
          </a:xfrm>
          <a:prstGeom prst="rect">
            <a:avLst/>
          </a:prstGeom>
          <a:noFill/>
          <a:ln w="9525">
            <a:noFill/>
          </a:ln>
        </p:spPr>
        <p:txBody>
          <a:bodyPr wrap="square" anchor="t">
            <a:spAutoFit/>
          </a:bodyPr>
          <a:lstStyle/>
          <a:p>
            <a:pPr indent="720000"/>
            <a:r>
              <a:rPr lang="zh-CN" altLang="zh-CN" sz="2600" dirty="0"/>
              <a:t>退火是将金属材料加热后再经特定速率缓慢地冷却（这个过程被称为退火），粒子就可以在每个温度下达到热平衡，目的是增大晶粒的体积，并且减少晶格中的缺陷。金属材料中的原子原来会停留在使内能有局部最小值的位置，加热使能量变大，原子会离开原来位置，而随机在其他位置中移动。退火冷却时速度较慢，使得原子有较多可能找到内能比原先更低的位置，最终形成处于低能状态的晶体。图</a:t>
            </a:r>
            <a:r>
              <a:rPr lang="en-US" altLang="zh-CN" sz="2600" dirty="0"/>
              <a:t>4-69</a:t>
            </a:r>
            <a:r>
              <a:rPr lang="zh-CN" altLang="zh-CN" sz="2600" dirty="0"/>
              <a:t>所示是物理退火示意图。</a:t>
            </a:r>
          </a:p>
        </p:txBody>
      </p:sp>
      <p:pic>
        <p:nvPicPr>
          <p:cNvPr id="5" name="图片 4" descr="65YIIUC$}JRGAY%F)V{J@8K"/>
          <p:cNvPicPr/>
          <p:nvPr/>
        </p:nvPicPr>
        <p:blipFill>
          <a:blip r:embed="rId2">
            <a:extLst>
              <a:ext uri="{28A0092B-C50C-407E-A947-70E740481C1C}">
                <a14:useLocalDpi xmlns:a14="http://schemas.microsoft.com/office/drawing/2010/main" val="0"/>
              </a:ext>
            </a:extLst>
          </a:blip>
          <a:srcRect/>
          <a:stretch>
            <a:fillRect/>
          </a:stretch>
        </p:blipFill>
        <p:spPr>
          <a:xfrm>
            <a:off x="664704" y="4387206"/>
            <a:ext cx="7704856" cy="1656184"/>
          </a:xfrm>
          <a:prstGeom prst="rect">
            <a:avLst/>
          </a:prstGeom>
          <a:noFill/>
          <a:ln>
            <a:noFill/>
          </a:ln>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7437" y="6043390"/>
            <a:ext cx="6257118" cy="460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453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2"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4" grpId="1"/>
      <p:bldP spid="4" grpId="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672408"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5.2 </a:t>
            </a:r>
            <a:r>
              <a:rPr lang="zh-CN" altLang="en-US" sz="3200" b="1" dirty="0">
                <a:solidFill>
                  <a:srgbClr val="000000"/>
                </a:solidFill>
                <a:latin typeface="Times New Roman" panose="02020603050405020304" charset="0"/>
                <a:ea typeface="楷体_GB2312" pitchFamily="49" charset="-122"/>
              </a:rPr>
              <a:t>模拟退火算法</a:t>
            </a:r>
            <a:endParaRPr lang="zh-CN" altLang="zh-CN" sz="3200" b="1" dirty="0">
              <a:solidFill>
                <a:srgbClr val="000000"/>
              </a:solidFill>
              <a:latin typeface="Times New Roman" panose="02020603050405020304" charset="0"/>
              <a:ea typeface="楷体_GB2312" pitchFamily="49" charset="-122"/>
            </a:endParaRPr>
          </a:p>
        </p:txBody>
      </p:sp>
      <mc:AlternateContent xmlns:mc="http://schemas.openxmlformats.org/markup-compatibility/2006" xmlns:a14="http://schemas.microsoft.com/office/drawing/2010/main">
        <mc:Choice Requires="a14">
          <p:sp>
            <p:nvSpPr>
              <p:cNvPr id="2050" name="文本框 1"/>
              <p:cNvSpPr txBox="1"/>
              <p:nvPr/>
            </p:nvSpPr>
            <p:spPr>
              <a:xfrm>
                <a:off x="395536" y="1074694"/>
                <a:ext cx="8208912" cy="5024389"/>
              </a:xfrm>
              <a:prstGeom prst="rect">
                <a:avLst/>
              </a:prstGeom>
              <a:noFill/>
              <a:ln w="9525">
                <a:noFill/>
              </a:ln>
            </p:spPr>
            <p:txBody>
              <a:bodyPr wrap="square" anchor="t">
                <a:spAutoFit/>
              </a:bodyPr>
              <a:lstStyle/>
              <a:p>
                <a:pPr indent="720000" algn="just"/>
                <a:r>
                  <a:rPr lang="zh-CN" altLang="zh-CN" sz="2400" dirty="0"/>
                  <a:t>如果用粒子的能量定义金属材料的状态，</a:t>
                </a:r>
                <a:r>
                  <a:rPr lang="en-US" altLang="zh-CN" sz="2400" dirty="0"/>
                  <a:t>Metropolis</a:t>
                </a:r>
                <a:r>
                  <a:rPr lang="zh-CN" altLang="zh-CN" sz="2400" dirty="0"/>
                  <a:t>法用一个简单的数学模型描述了退火过程。假设材料处于状态</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a:rPr>
                          <m:t>𝑆</m:t>
                        </m:r>
                      </m:e>
                      <m:sub>
                        <m:r>
                          <a:rPr lang="en-US" altLang="zh-CN" sz="2400" b="0" i="1" dirty="0" smtClean="0">
                            <a:latin typeface="Cambria Math"/>
                          </a:rPr>
                          <m:t>𝑖</m:t>
                        </m:r>
                      </m:sub>
                    </m:sSub>
                  </m:oMath>
                </a14:m>
                <a:r>
                  <a:rPr lang="zh-CN" altLang="zh-CN" sz="2400" dirty="0"/>
                  <a:t>时的能量为</a:t>
                </a:r>
                <a14:m>
                  <m:oMath xmlns:m="http://schemas.openxmlformats.org/officeDocument/2006/math">
                    <m:sSub>
                      <m:sSubPr>
                        <m:ctrlPr>
                          <a:rPr lang="en-US" altLang="zh-CN" sz="2400" i="1" dirty="0">
                            <a:latin typeface="Cambria Math" panose="02040503050406030204" pitchFamily="18" charset="0"/>
                          </a:rPr>
                        </m:ctrlPr>
                      </m:sSubPr>
                      <m:e>
                        <m:r>
                          <a:rPr lang="en-US" altLang="zh-CN" sz="2400" b="0" i="1" dirty="0" smtClean="0">
                            <a:latin typeface="Cambria Math"/>
                          </a:rPr>
                          <m:t>𝐸</m:t>
                        </m:r>
                        <m:r>
                          <a:rPr lang="en-US" altLang="zh-CN" sz="2400" b="0" i="1" dirty="0" smtClean="0">
                            <a:latin typeface="Cambria Math"/>
                          </a:rPr>
                          <m:t>(</m:t>
                        </m:r>
                        <m:r>
                          <a:rPr lang="en-US" altLang="zh-CN" sz="2400" i="1" dirty="0">
                            <a:latin typeface="Cambria Math"/>
                          </a:rPr>
                          <m:t>𝑆</m:t>
                        </m:r>
                      </m:e>
                      <m:sub>
                        <m:r>
                          <a:rPr lang="en-US" altLang="zh-CN" sz="2400" i="1" dirty="0">
                            <a:latin typeface="Cambria Math"/>
                          </a:rPr>
                          <m:t>𝑖</m:t>
                        </m:r>
                      </m:sub>
                    </m:sSub>
                    <m:r>
                      <a:rPr lang="en-US" altLang="zh-CN" sz="2400" b="0" i="1" dirty="0" smtClean="0">
                        <a:latin typeface="Cambria Math"/>
                      </a:rPr>
                      <m:t>)</m:t>
                    </m:r>
                  </m:oMath>
                </a14:m>
                <a:r>
                  <a:rPr lang="zh-CN" altLang="zh-CN" sz="2400" dirty="0"/>
                  <a:t>，那么材料在温度</a:t>
                </a:r>
                <a:r>
                  <a:rPr lang="en-US" altLang="zh-CN" sz="2400" i="1" dirty="0"/>
                  <a:t>T</a:t>
                </a:r>
                <a:r>
                  <a:rPr lang="zh-CN" altLang="zh-CN" sz="2400" dirty="0"/>
                  <a:t>下从状态</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a:rPr>
                          <m:t>𝑆</m:t>
                        </m:r>
                      </m:e>
                      <m:sub>
                        <m:r>
                          <a:rPr lang="en-US" altLang="zh-CN" sz="2400" i="1" dirty="0">
                            <a:latin typeface="Cambria Math"/>
                          </a:rPr>
                          <m:t>𝑖</m:t>
                        </m:r>
                      </m:sub>
                    </m:sSub>
                  </m:oMath>
                </a14:m>
                <a:r>
                  <a:rPr lang="zh-CN" altLang="zh-CN" sz="2400" dirty="0"/>
                  <a:t>转变为状态</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a:rPr>
                          <m:t>𝑆</m:t>
                        </m:r>
                      </m:e>
                      <m:sub>
                        <m:r>
                          <a:rPr lang="en-US" altLang="zh-CN" sz="2400" b="0" i="1" dirty="0" smtClean="0">
                            <a:latin typeface="Cambria Math"/>
                          </a:rPr>
                          <m:t>𝑗</m:t>
                        </m:r>
                      </m:sub>
                    </m:sSub>
                  </m:oMath>
                </a14:m>
                <a:r>
                  <a:rPr lang="zh-CN" altLang="zh-CN" sz="2400" dirty="0"/>
                  <a:t>概率为：</a:t>
                </a:r>
                <a:endParaRPr lang="en-US" altLang="zh-CN" sz="2400" dirty="0"/>
              </a:p>
              <a:p>
                <a:pPr/>
                <a14:m>
                  <m:oMathPara xmlns:m="http://schemas.openxmlformats.org/officeDocument/2006/math">
                    <m:oMathParaPr>
                      <m:jc m:val="centerGroup"/>
                    </m:oMathParaPr>
                    <m:oMath xmlns:m="http://schemas.openxmlformats.org/officeDocument/2006/math">
                      <m:r>
                        <a:rPr lang="en-US" altLang="zh-CN" sz="2600" b="0" i="1" smtClean="0">
                          <a:latin typeface="Cambria Math"/>
                        </a:rPr>
                        <m:t>𝑝</m:t>
                      </m:r>
                      <m:d>
                        <m:dPr>
                          <m:ctrlPr>
                            <a:rPr lang="en-US" altLang="zh-CN" sz="2600" b="0" i="1" smtClean="0">
                              <a:latin typeface="Cambria Math" panose="02040503050406030204" pitchFamily="18" charset="0"/>
                            </a:rPr>
                          </m:ctrlPr>
                        </m:dPr>
                        <m:e>
                          <m:sSub>
                            <m:sSubPr>
                              <m:ctrlPr>
                                <a:rPr lang="en-US" altLang="zh-CN" sz="2600" b="0" i="1" smtClean="0">
                                  <a:latin typeface="Cambria Math" panose="02040503050406030204" pitchFamily="18" charset="0"/>
                                </a:rPr>
                              </m:ctrlPr>
                            </m:sSubPr>
                            <m:e>
                              <m:r>
                                <a:rPr lang="en-US" altLang="zh-CN" sz="2600" b="0" i="1" smtClean="0">
                                  <a:latin typeface="Cambria Math"/>
                                </a:rPr>
                                <m:t>𝑆</m:t>
                              </m:r>
                            </m:e>
                            <m:sub>
                              <m:r>
                                <a:rPr lang="en-US" altLang="zh-CN" sz="2600" b="0" i="1" smtClean="0">
                                  <a:latin typeface="Cambria Math"/>
                                </a:rPr>
                                <m:t>𝑖</m:t>
                              </m:r>
                            </m:sub>
                          </m:sSub>
                          <m:r>
                            <a:rPr lang="en-US" altLang="zh-CN" sz="2600" b="0" i="1" smtClean="0">
                              <a:latin typeface="Cambria Math"/>
                              <a:ea typeface="Cambria Math"/>
                            </a:rPr>
                            <m:t>→</m:t>
                          </m:r>
                          <m:sSub>
                            <m:sSubPr>
                              <m:ctrlPr>
                                <a:rPr lang="en-US" altLang="zh-CN" sz="2600" b="0" i="1" smtClean="0">
                                  <a:latin typeface="Cambria Math" panose="02040503050406030204" pitchFamily="18" charset="0"/>
                                  <a:ea typeface="Cambria Math"/>
                                </a:rPr>
                              </m:ctrlPr>
                            </m:sSubPr>
                            <m:e>
                              <m:r>
                                <a:rPr lang="en-US" altLang="zh-CN" sz="2600" b="0" i="1" smtClean="0">
                                  <a:latin typeface="Cambria Math"/>
                                  <a:ea typeface="Cambria Math"/>
                                </a:rPr>
                                <m:t>𝑆</m:t>
                              </m:r>
                            </m:e>
                            <m:sub>
                              <m:r>
                                <a:rPr lang="en-US" altLang="zh-CN" sz="2600" b="0" i="1" smtClean="0">
                                  <a:latin typeface="Cambria Math"/>
                                  <a:ea typeface="Cambria Math"/>
                                </a:rPr>
                                <m:t>𝑗</m:t>
                              </m:r>
                            </m:sub>
                          </m:sSub>
                        </m:e>
                      </m:d>
                      <m:r>
                        <a:rPr lang="en-US" altLang="zh-CN" sz="2600" b="0" i="1" smtClean="0">
                          <a:latin typeface="Cambria Math"/>
                        </a:rPr>
                        <m:t>=</m:t>
                      </m:r>
                      <m:d>
                        <m:dPr>
                          <m:begChr m:val="{"/>
                          <m:endChr m:val=""/>
                          <m:ctrlPr>
                            <a:rPr lang="en-US" altLang="zh-CN" sz="2600" b="0" i="1" smtClean="0">
                              <a:latin typeface="Cambria Math" panose="02040503050406030204" pitchFamily="18" charset="0"/>
                            </a:rPr>
                          </m:ctrlPr>
                        </m:dPr>
                        <m:e>
                          <m:m>
                            <m:mPr>
                              <m:mcs>
                                <m:mc>
                                  <m:mcPr>
                                    <m:count m:val="2"/>
                                    <m:mcJc m:val="center"/>
                                  </m:mcPr>
                                </m:mc>
                              </m:mcs>
                              <m:ctrlPr>
                                <a:rPr lang="en-US" altLang="zh-CN" sz="2600" b="0" i="1" smtClean="0">
                                  <a:latin typeface="Cambria Math" panose="02040503050406030204" pitchFamily="18" charset="0"/>
                                </a:rPr>
                              </m:ctrlPr>
                            </m:mPr>
                            <m:mr>
                              <m:e>
                                <m:r>
                                  <m:rPr>
                                    <m:brk m:alnAt="7"/>
                                  </m:rPr>
                                  <a:rPr lang="en-US" altLang="zh-CN" sz="2600" b="0" i="1" smtClean="0">
                                    <a:latin typeface="Cambria Math"/>
                                  </a:rPr>
                                  <m:t>1</m:t>
                                </m:r>
                              </m:e>
                              <m:e>
                                <m:r>
                                  <a:rPr lang="en-US" altLang="zh-CN" sz="2600" i="1">
                                    <a:latin typeface="Cambria Math"/>
                                  </a:rPr>
                                  <m:t>𝐸</m:t>
                                </m:r>
                                <m:d>
                                  <m:dPr>
                                    <m:ctrlPr>
                                      <a:rPr lang="en-US" altLang="zh-CN" sz="2600" i="1">
                                        <a:latin typeface="Cambria Math" panose="02040503050406030204" pitchFamily="18" charset="0"/>
                                      </a:rPr>
                                    </m:ctrlPr>
                                  </m:dPr>
                                  <m:e>
                                    <m:sSub>
                                      <m:sSubPr>
                                        <m:ctrlPr>
                                          <a:rPr lang="en-US" altLang="zh-CN" sz="2600" i="1">
                                            <a:latin typeface="Cambria Math" panose="02040503050406030204" pitchFamily="18" charset="0"/>
                                          </a:rPr>
                                        </m:ctrlPr>
                                      </m:sSubPr>
                                      <m:e>
                                        <m:r>
                                          <a:rPr lang="en-US" altLang="zh-CN" sz="2600" i="1">
                                            <a:latin typeface="Cambria Math"/>
                                          </a:rPr>
                                          <m:t>𝑆</m:t>
                                        </m:r>
                                      </m:e>
                                      <m:sub>
                                        <m:r>
                                          <a:rPr lang="en-US" altLang="zh-CN" sz="2600" i="1">
                                            <a:latin typeface="Cambria Math"/>
                                          </a:rPr>
                                          <m:t>𝑖</m:t>
                                        </m:r>
                                      </m:sub>
                                    </m:sSub>
                                  </m:e>
                                </m:d>
                                <m:r>
                                  <a:rPr lang="en-US" altLang="zh-CN" sz="2600" i="1">
                                    <a:latin typeface="Cambria Math"/>
                                    <a:ea typeface="Cambria Math"/>
                                  </a:rPr>
                                  <m:t>≤</m:t>
                                </m:r>
                                <m:r>
                                  <a:rPr lang="en-US" altLang="zh-CN" sz="2600" i="1">
                                    <a:latin typeface="Cambria Math"/>
                                  </a:rPr>
                                  <m:t>𝐸</m:t>
                                </m:r>
                                <m:r>
                                  <a:rPr lang="en-US" altLang="zh-CN" sz="2600" i="1">
                                    <a:latin typeface="Cambria Math"/>
                                  </a:rPr>
                                  <m:t>(</m:t>
                                </m:r>
                                <m:sSub>
                                  <m:sSubPr>
                                    <m:ctrlPr>
                                      <a:rPr lang="en-US" altLang="zh-CN" sz="2600" i="1">
                                        <a:latin typeface="Cambria Math" panose="02040503050406030204" pitchFamily="18" charset="0"/>
                                      </a:rPr>
                                    </m:ctrlPr>
                                  </m:sSubPr>
                                  <m:e>
                                    <m:r>
                                      <a:rPr lang="en-US" altLang="zh-CN" sz="2600" i="1">
                                        <a:latin typeface="Cambria Math"/>
                                      </a:rPr>
                                      <m:t>𝑆</m:t>
                                    </m:r>
                                  </m:e>
                                  <m:sub>
                                    <m:r>
                                      <a:rPr lang="en-US" altLang="zh-CN" sz="2600" i="1">
                                        <a:latin typeface="Cambria Math"/>
                                      </a:rPr>
                                      <m:t>𝑗</m:t>
                                    </m:r>
                                  </m:sub>
                                </m:sSub>
                                <m:r>
                                  <a:rPr lang="en-US" altLang="zh-CN" sz="2600" b="0" i="1" smtClean="0">
                                    <a:latin typeface="Cambria Math"/>
                                  </a:rPr>
                                  <m:t>)</m:t>
                                </m:r>
                              </m:e>
                            </m:mr>
                            <m:mr>
                              <m:e>
                                <m:r>
                                  <a:rPr lang="en-US" altLang="zh-CN" sz="2600" b="0" i="1" smtClean="0">
                                    <a:latin typeface="Cambria Math"/>
                                  </a:rPr>
                                  <m:t>𝑒𝑥𝑝</m:t>
                                </m:r>
                                <m:d>
                                  <m:dPr>
                                    <m:begChr m:val="{"/>
                                    <m:endChr m:val="}"/>
                                    <m:ctrlPr>
                                      <a:rPr lang="en-US" altLang="zh-CN" sz="2600" b="0" i="1" smtClean="0">
                                        <a:latin typeface="Cambria Math" panose="02040503050406030204" pitchFamily="18" charset="0"/>
                                      </a:rPr>
                                    </m:ctrlPr>
                                  </m:dPr>
                                  <m:e>
                                    <m:f>
                                      <m:fPr>
                                        <m:ctrlPr>
                                          <a:rPr lang="en-US" altLang="zh-CN" sz="2600" i="1">
                                            <a:latin typeface="Cambria Math" panose="02040503050406030204" pitchFamily="18" charset="0"/>
                                          </a:rPr>
                                        </m:ctrlPr>
                                      </m:fPr>
                                      <m:num>
                                        <m:r>
                                          <a:rPr lang="en-US" altLang="zh-CN" sz="2600" i="1">
                                            <a:latin typeface="Cambria Math"/>
                                          </a:rPr>
                                          <m:t>𝐸</m:t>
                                        </m:r>
                                        <m:d>
                                          <m:dPr>
                                            <m:ctrlPr>
                                              <a:rPr lang="en-US" altLang="zh-CN" sz="2600" i="1">
                                                <a:latin typeface="Cambria Math" panose="02040503050406030204" pitchFamily="18" charset="0"/>
                                              </a:rPr>
                                            </m:ctrlPr>
                                          </m:dPr>
                                          <m:e>
                                            <m:sSub>
                                              <m:sSubPr>
                                                <m:ctrlPr>
                                                  <a:rPr lang="en-US" altLang="zh-CN" sz="2600" i="1">
                                                    <a:latin typeface="Cambria Math" panose="02040503050406030204" pitchFamily="18" charset="0"/>
                                                  </a:rPr>
                                                </m:ctrlPr>
                                              </m:sSubPr>
                                              <m:e>
                                                <m:r>
                                                  <a:rPr lang="en-US" altLang="zh-CN" sz="2600" i="1">
                                                    <a:latin typeface="Cambria Math"/>
                                                  </a:rPr>
                                                  <m:t>𝑆</m:t>
                                                </m:r>
                                              </m:e>
                                              <m:sub>
                                                <m:r>
                                                  <a:rPr lang="en-US" altLang="zh-CN" sz="2600" i="1">
                                                    <a:latin typeface="Cambria Math"/>
                                                  </a:rPr>
                                                  <m:t>𝑖</m:t>
                                                </m:r>
                                              </m:sub>
                                            </m:sSub>
                                          </m:e>
                                        </m:d>
                                        <m:r>
                                          <a:rPr lang="en-US" altLang="zh-CN" sz="2600" i="1">
                                            <a:latin typeface="Cambria Math"/>
                                          </a:rPr>
                                          <m:t>−</m:t>
                                        </m:r>
                                        <m:r>
                                          <a:rPr lang="en-US" altLang="zh-CN" sz="2600" i="1">
                                            <a:latin typeface="Cambria Math"/>
                                          </a:rPr>
                                          <m:t>𝐸</m:t>
                                        </m:r>
                                        <m:r>
                                          <a:rPr lang="en-US" altLang="zh-CN" sz="2600" i="1">
                                            <a:latin typeface="Cambria Math"/>
                                          </a:rPr>
                                          <m:t>(</m:t>
                                        </m:r>
                                        <m:sSub>
                                          <m:sSubPr>
                                            <m:ctrlPr>
                                              <a:rPr lang="en-US" altLang="zh-CN" sz="2600" i="1">
                                                <a:latin typeface="Cambria Math" panose="02040503050406030204" pitchFamily="18" charset="0"/>
                                              </a:rPr>
                                            </m:ctrlPr>
                                          </m:sSubPr>
                                          <m:e>
                                            <m:r>
                                              <a:rPr lang="en-US" altLang="zh-CN" sz="2600" i="1">
                                                <a:latin typeface="Cambria Math"/>
                                              </a:rPr>
                                              <m:t>𝑆</m:t>
                                            </m:r>
                                          </m:e>
                                          <m:sub>
                                            <m:r>
                                              <a:rPr lang="en-US" altLang="zh-CN" sz="2600" i="1">
                                                <a:latin typeface="Cambria Math"/>
                                              </a:rPr>
                                              <m:t>𝑗</m:t>
                                            </m:r>
                                          </m:sub>
                                        </m:sSub>
                                        <m:r>
                                          <a:rPr lang="en-US" altLang="zh-CN" sz="2600" i="1">
                                            <a:latin typeface="Cambria Math"/>
                                          </a:rPr>
                                          <m:t>)</m:t>
                                        </m:r>
                                      </m:num>
                                      <m:den>
                                        <m:sSub>
                                          <m:sSubPr>
                                            <m:ctrlPr>
                                              <a:rPr lang="en-US" altLang="zh-CN" sz="2600" i="1">
                                                <a:latin typeface="Cambria Math" panose="02040503050406030204" pitchFamily="18" charset="0"/>
                                              </a:rPr>
                                            </m:ctrlPr>
                                          </m:sSubPr>
                                          <m:e>
                                            <m:r>
                                              <a:rPr lang="en-US" altLang="zh-CN" sz="2600" i="1">
                                                <a:latin typeface="Cambria Math"/>
                                              </a:rPr>
                                              <m:t>𝐾</m:t>
                                            </m:r>
                                          </m:e>
                                          <m:sub>
                                            <m:r>
                                              <a:rPr lang="en-US" altLang="zh-CN" sz="2600" i="1">
                                                <a:latin typeface="Cambria Math"/>
                                              </a:rPr>
                                              <m:t>𝐵</m:t>
                                            </m:r>
                                          </m:sub>
                                        </m:sSub>
                                        <m:r>
                                          <a:rPr lang="en-US" altLang="zh-CN" sz="2600" i="1">
                                            <a:latin typeface="Cambria Math"/>
                                          </a:rPr>
                                          <m:t>𝑇</m:t>
                                        </m:r>
                                      </m:den>
                                    </m:f>
                                  </m:e>
                                </m:d>
                              </m:e>
                              <m:e>
                                <m:r>
                                  <a:rPr lang="en-US" altLang="zh-CN" sz="2600" i="1">
                                    <a:latin typeface="Cambria Math"/>
                                  </a:rPr>
                                  <m:t>𝐸</m:t>
                                </m:r>
                                <m:d>
                                  <m:dPr>
                                    <m:ctrlPr>
                                      <a:rPr lang="en-US" altLang="zh-CN" sz="2600" i="1">
                                        <a:latin typeface="Cambria Math" panose="02040503050406030204" pitchFamily="18" charset="0"/>
                                      </a:rPr>
                                    </m:ctrlPr>
                                  </m:dPr>
                                  <m:e>
                                    <m:sSub>
                                      <m:sSubPr>
                                        <m:ctrlPr>
                                          <a:rPr lang="en-US" altLang="zh-CN" sz="2600" i="1">
                                            <a:latin typeface="Cambria Math" panose="02040503050406030204" pitchFamily="18" charset="0"/>
                                          </a:rPr>
                                        </m:ctrlPr>
                                      </m:sSubPr>
                                      <m:e>
                                        <m:r>
                                          <a:rPr lang="en-US" altLang="zh-CN" sz="2600" i="1">
                                            <a:latin typeface="Cambria Math"/>
                                          </a:rPr>
                                          <m:t>𝑆</m:t>
                                        </m:r>
                                      </m:e>
                                      <m:sub>
                                        <m:r>
                                          <a:rPr lang="en-US" altLang="zh-CN" sz="2600" i="1">
                                            <a:latin typeface="Cambria Math"/>
                                          </a:rPr>
                                          <m:t>𝑖</m:t>
                                        </m:r>
                                      </m:sub>
                                    </m:sSub>
                                  </m:e>
                                </m:d>
                                <m:r>
                                  <a:rPr lang="en-US" altLang="zh-CN" sz="2600" b="0" i="1" smtClean="0">
                                    <a:latin typeface="Cambria Math"/>
                                  </a:rPr>
                                  <m:t>&gt;</m:t>
                                </m:r>
                                <m:r>
                                  <a:rPr lang="en-US" altLang="zh-CN" sz="2600" i="1">
                                    <a:latin typeface="Cambria Math"/>
                                  </a:rPr>
                                  <m:t>𝐸</m:t>
                                </m:r>
                                <m:r>
                                  <a:rPr lang="en-US" altLang="zh-CN" sz="2600" i="1">
                                    <a:latin typeface="Cambria Math"/>
                                  </a:rPr>
                                  <m:t>(</m:t>
                                </m:r>
                                <m:sSub>
                                  <m:sSubPr>
                                    <m:ctrlPr>
                                      <a:rPr lang="en-US" altLang="zh-CN" sz="2600" i="1">
                                        <a:latin typeface="Cambria Math" panose="02040503050406030204" pitchFamily="18" charset="0"/>
                                      </a:rPr>
                                    </m:ctrlPr>
                                  </m:sSubPr>
                                  <m:e>
                                    <m:r>
                                      <a:rPr lang="en-US" altLang="zh-CN" sz="2600" i="1">
                                        <a:latin typeface="Cambria Math"/>
                                      </a:rPr>
                                      <m:t>𝑆</m:t>
                                    </m:r>
                                  </m:e>
                                  <m:sub>
                                    <m:r>
                                      <a:rPr lang="en-US" altLang="zh-CN" sz="2600" i="1">
                                        <a:latin typeface="Cambria Math"/>
                                      </a:rPr>
                                      <m:t>𝑗</m:t>
                                    </m:r>
                                  </m:sub>
                                </m:sSub>
                                <m:r>
                                  <a:rPr lang="en-US" altLang="zh-CN" sz="2600" b="0" i="1" smtClean="0">
                                    <a:latin typeface="Cambria Math"/>
                                  </a:rPr>
                                  <m:t>)</m:t>
                                </m:r>
                              </m:e>
                            </m:mr>
                          </m:m>
                        </m:e>
                      </m:d>
                    </m:oMath>
                  </m:oMathPara>
                </a14:m>
                <a:endParaRPr lang="zh-CN" altLang="zh-CN" sz="2600" dirty="0"/>
              </a:p>
              <a:p>
                <a:pPr indent="720000" algn="just"/>
                <a:endParaRPr lang="en-US" altLang="zh-CN" sz="2400" dirty="0"/>
              </a:p>
              <a:p>
                <a:pPr indent="720000" algn="just"/>
                <a:r>
                  <a:rPr lang="zh-CN" altLang="zh-CN" sz="2400" dirty="0"/>
                  <a:t>其中</a:t>
                </a:r>
                <a14:m>
                  <m:oMath xmlns:m="http://schemas.openxmlformats.org/officeDocument/2006/math">
                    <m:sSub>
                      <m:sSubPr>
                        <m:ctrlPr>
                          <a:rPr lang="en-US" altLang="zh-CN" sz="2400" i="1" dirty="0">
                            <a:latin typeface="Cambria Math" panose="02040503050406030204" pitchFamily="18" charset="0"/>
                          </a:rPr>
                        </m:ctrlPr>
                      </m:sSubPr>
                      <m:e>
                        <m:r>
                          <a:rPr lang="en-US" altLang="zh-CN" sz="2400" b="0" i="1" dirty="0" smtClean="0">
                            <a:latin typeface="Cambria Math"/>
                          </a:rPr>
                          <m:t>𝐾</m:t>
                        </m:r>
                      </m:e>
                      <m:sub>
                        <m:r>
                          <a:rPr lang="en-US" altLang="zh-CN" sz="2400" b="0" i="1" dirty="0" smtClean="0">
                            <a:latin typeface="Cambria Math"/>
                          </a:rPr>
                          <m:t>𝐵</m:t>
                        </m:r>
                      </m:sub>
                    </m:sSub>
                  </m:oMath>
                </a14:m>
                <a:r>
                  <a:rPr lang="zh-CN" altLang="zh-CN" sz="2400" dirty="0"/>
                  <a:t>为波尔兹曼常数</a:t>
                </a:r>
                <a:r>
                  <a:rPr lang="zh-CN" altLang="en-US" sz="2400" dirty="0"/>
                  <a:t>。</a:t>
                </a:r>
                <a:r>
                  <a:rPr lang="zh-CN" altLang="zh-CN" sz="2400" dirty="0"/>
                  <a:t>式中表明如果</a:t>
                </a:r>
                <a14:m>
                  <m:oMath xmlns:m="http://schemas.openxmlformats.org/officeDocument/2006/math">
                    <m:r>
                      <a:rPr lang="en-US" altLang="zh-CN" sz="2400" i="1">
                        <a:latin typeface="Cambria Math"/>
                      </a:rPr>
                      <m:t>𝐸</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𝑆</m:t>
                            </m:r>
                          </m:e>
                          <m:sub>
                            <m:r>
                              <a:rPr lang="en-US" altLang="zh-CN" sz="2400" i="1">
                                <a:latin typeface="Cambria Math"/>
                              </a:rPr>
                              <m:t>𝑖</m:t>
                            </m:r>
                          </m:sub>
                        </m:sSub>
                      </m:e>
                    </m:d>
                    <m:r>
                      <a:rPr lang="en-US" altLang="zh-CN" sz="2400" i="1">
                        <a:latin typeface="Cambria Math"/>
                        <a:ea typeface="Cambria Math"/>
                      </a:rPr>
                      <m:t>≤</m:t>
                    </m:r>
                    <m:r>
                      <a:rPr lang="en-US" altLang="zh-CN" sz="2400" i="1">
                        <a:latin typeface="Cambria Math"/>
                      </a:rPr>
                      <m:t>𝐸</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𝑆</m:t>
                        </m:r>
                      </m:e>
                      <m:sub>
                        <m:r>
                          <a:rPr lang="en-US" altLang="zh-CN" sz="2400" i="1">
                            <a:latin typeface="Cambria Math"/>
                          </a:rPr>
                          <m:t>𝑗</m:t>
                        </m:r>
                      </m:sub>
                    </m:sSub>
                    <m:r>
                      <a:rPr lang="en-US" altLang="zh-CN" sz="2400" i="1">
                        <a:latin typeface="Cambria Math"/>
                      </a:rPr>
                      <m:t>)</m:t>
                    </m:r>
                  </m:oMath>
                </a14:m>
                <a:r>
                  <a:rPr lang="en-US" altLang="zh-CN" sz="2400" dirty="0"/>
                  <a:t> </a:t>
                </a:r>
                <a:r>
                  <a:rPr lang="zh-CN" altLang="zh-CN" sz="2400" dirty="0"/>
                  <a:t>，则接受状态的转变，否则以概率</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a:rPr>
                          <m:t>𝑒</m:t>
                        </m:r>
                      </m:e>
                      <m:sup>
                        <m:d>
                          <m:dPr>
                            <m:begChr m:val="["/>
                            <m:endChr m:val="]"/>
                            <m:ctrlPr>
                              <a:rPr lang="en-US" altLang="zh-CN" sz="2400" b="0" i="1" smtClean="0">
                                <a:latin typeface="Cambria Math" panose="02040503050406030204" pitchFamily="18" charset="0"/>
                              </a:rPr>
                            </m:ctrlPr>
                          </m:dPr>
                          <m:e>
                            <m:r>
                              <a:rPr lang="en-US" altLang="zh-CN" sz="2400" i="1">
                                <a:latin typeface="Cambria Math"/>
                              </a:rPr>
                              <m:t>𝐸</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𝑆</m:t>
                                    </m:r>
                                  </m:e>
                                  <m:sub>
                                    <m:r>
                                      <a:rPr lang="en-US" altLang="zh-CN" sz="2400" i="1">
                                        <a:latin typeface="Cambria Math"/>
                                      </a:rPr>
                                      <m:t>𝑖</m:t>
                                    </m:r>
                                  </m:sub>
                                </m:sSub>
                              </m:e>
                            </m:d>
                            <m:r>
                              <a:rPr lang="en-US" altLang="zh-CN" sz="2400" b="0" i="1" smtClean="0">
                                <a:latin typeface="Cambria Math"/>
                              </a:rPr>
                              <m:t>−</m:t>
                            </m:r>
                            <m:r>
                              <a:rPr lang="en-US" altLang="zh-CN" sz="2400" i="1">
                                <a:latin typeface="Cambria Math"/>
                              </a:rPr>
                              <m:t>𝐸</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𝑆</m:t>
                                    </m:r>
                                  </m:e>
                                  <m:sub>
                                    <m:r>
                                      <a:rPr lang="en-US" altLang="zh-CN" sz="2400" i="1">
                                        <a:latin typeface="Cambria Math"/>
                                      </a:rPr>
                                      <m:t>𝑗</m:t>
                                    </m:r>
                                  </m:sub>
                                </m:sSub>
                              </m:e>
                            </m:d>
                          </m:e>
                        </m:d>
                        <m:r>
                          <a:rPr lang="en-US" altLang="zh-CN" sz="2400" b="0" i="1" smtClean="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𝐾</m:t>
                            </m:r>
                          </m:e>
                          <m:sub>
                            <m:r>
                              <a:rPr lang="en-US" altLang="zh-CN" sz="2400" i="1" dirty="0">
                                <a:latin typeface="Cambria Math"/>
                              </a:rPr>
                              <m:t>𝐵</m:t>
                            </m:r>
                          </m:sub>
                        </m:sSub>
                        <m:r>
                          <a:rPr lang="en-US" altLang="zh-CN" sz="2400" b="0" i="1" dirty="0" smtClean="0">
                            <a:latin typeface="Cambria Math"/>
                          </a:rPr>
                          <m:t>𝑇</m:t>
                        </m:r>
                        <m:r>
                          <a:rPr lang="en-US" altLang="zh-CN" sz="2400" b="0" i="1" smtClean="0">
                            <a:latin typeface="Cambria Math"/>
                          </a:rPr>
                          <m:t>)</m:t>
                        </m:r>
                      </m:sup>
                    </m:sSup>
                  </m:oMath>
                </a14:m>
                <a:r>
                  <a:rPr lang="zh-CN" altLang="zh-CN" sz="2400" dirty="0"/>
                  <a:t>接受状态的转变。可以证明当温度降至很低时，材料会以很大概率进入最小能量状态</a:t>
                </a:r>
                <a:r>
                  <a:rPr lang="en-US" altLang="zh-CN" sz="2400" baseline="30000" dirty="0"/>
                  <a:t>[41]</a:t>
                </a:r>
                <a:r>
                  <a:rPr lang="zh-CN" altLang="zh-CN" sz="2400" dirty="0"/>
                  <a:t>。</a:t>
                </a:r>
              </a:p>
            </p:txBody>
          </p:sp>
        </mc:Choice>
        <mc:Fallback xmlns="">
          <p:sp>
            <p:nvSpPr>
              <p:cNvPr id="2050" name="文本框 1"/>
              <p:cNvSpPr txBox="1">
                <a:spLocks noRot="1" noChangeAspect="1" noMove="1" noResize="1" noEditPoints="1" noAdjustHandles="1" noChangeArrowheads="1" noChangeShapeType="1" noTextEdit="1"/>
              </p:cNvSpPr>
              <p:nvPr/>
            </p:nvSpPr>
            <p:spPr>
              <a:xfrm>
                <a:off x="395536" y="1074694"/>
                <a:ext cx="8208912" cy="5024389"/>
              </a:xfrm>
              <a:prstGeom prst="rect">
                <a:avLst/>
              </a:prstGeom>
              <a:blipFill>
                <a:blip r:embed="rId2"/>
                <a:stretch>
                  <a:fillRect l="-1189" t="-1333" r="-4829" b="-1333"/>
                </a:stretch>
              </a:blipFill>
              <a:ln w="9525">
                <a:noFill/>
              </a:ln>
            </p:spPr>
            <p:txBody>
              <a:bodyPr/>
              <a:lstStyle/>
              <a:p>
                <a:r>
                  <a:rPr lang="zh-CN" altLang="en-US">
                    <a:noFill/>
                  </a:rPr>
                  <a:t> </a:t>
                </a:r>
              </a:p>
            </p:txBody>
          </p:sp>
        </mc:Fallback>
      </mc:AlternateContent>
    </p:spTree>
    <p:extLst>
      <p:ext uri="{BB962C8B-B14F-4D97-AF65-F5344CB8AC3E}">
        <p14:creationId xmlns:p14="http://schemas.microsoft.com/office/powerpoint/2010/main" val="399453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randombar(horizontal)">
                                      <p:cBhvr>
                                        <p:cTn id="1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672408"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5.2 </a:t>
            </a:r>
            <a:r>
              <a:rPr lang="zh-CN" altLang="en-US" sz="3200" b="1" dirty="0">
                <a:solidFill>
                  <a:srgbClr val="000000"/>
                </a:solidFill>
                <a:latin typeface="Times New Roman" panose="02020603050405020304" charset="0"/>
                <a:ea typeface="楷体_GB2312" pitchFamily="49" charset="-122"/>
              </a:rPr>
              <a:t>模拟退火算法</a:t>
            </a:r>
            <a:endParaRPr lang="zh-CN" altLang="zh-CN" sz="3200" b="1" dirty="0">
              <a:solidFill>
                <a:srgbClr val="000000"/>
              </a:solidFill>
              <a:latin typeface="Times New Roman" panose="02020603050405020304" charset="0"/>
              <a:ea typeface="楷体_GB2312" pitchFamily="49" charset="-122"/>
            </a:endParaRPr>
          </a:p>
        </p:txBody>
      </p:sp>
      <mc:AlternateContent xmlns:mc="http://schemas.openxmlformats.org/markup-compatibility/2006" xmlns:a14="http://schemas.microsoft.com/office/drawing/2010/main">
        <mc:Choice Requires="a14">
          <p:sp>
            <p:nvSpPr>
              <p:cNvPr id="2050" name="文本框 1"/>
              <p:cNvSpPr txBox="1"/>
              <p:nvPr/>
            </p:nvSpPr>
            <p:spPr>
              <a:xfrm>
                <a:off x="395536" y="908720"/>
                <a:ext cx="8208912" cy="3505511"/>
              </a:xfrm>
              <a:prstGeom prst="rect">
                <a:avLst/>
              </a:prstGeom>
              <a:noFill/>
              <a:ln w="9525">
                <a:noFill/>
              </a:ln>
            </p:spPr>
            <p:txBody>
              <a:bodyPr wrap="square" anchor="t">
                <a:spAutoFit/>
              </a:bodyPr>
              <a:lstStyle/>
              <a:p>
                <a:pPr indent="720000"/>
                <a:r>
                  <a:rPr lang="zh-CN" altLang="zh-CN" sz="2400" dirty="0"/>
                  <a:t>假定我们要解决的问题是一个寻找最小值的优化问题，考虑这样一个组合优化问题：优化函数为</a:t>
                </a:r>
                <a14:m>
                  <m:oMath xmlns:m="http://schemas.openxmlformats.org/officeDocument/2006/math">
                    <m:r>
                      <a:rPr lang="en-US" altLang="zh-CN" sz="2400" b="0" i="1" dirty="0" smtClean="0">
                        <a:latin typeface="Cambria Math"/>
                      </a:rPr>
                      <m:t>𝐹</m:t>
                    </m:r>
                    <m:r>
                      <a:rPr lang="en-US" altLang="zh-CN" sz="2400" b="0" i="1" dirty="0" smtClean="0">
                        <a:latin typeface="Cambria Math"/>
                      </a:rPr>
                      <m:t>:</m:t>
                    </m:r>
                    <m:r>
                      <a:rPr lang="en-US" altLang="zh-CN" sz="2400" b="0" i="1" dirty="0" smtClean="0">
                        <a:latin typeface="Cambria Math"/>
                      </a:rPr>
                      <m:t>𝑥</m:t>
                    </m:r>
                    <m:r>
                      <a:rPr lang="en-US" altLang="zh-CN" sz="2400" b="0" i="1" dirty="0" smtClean="0">
                        <a:latin typeface="Cambria Math"/>
                        <a:ea typeface="Cambria Math"/>
                      </a:rPr>
                      <m:t>→</m:t>
                    </m:r>
                    <m:sSup>
                      <m:sSupPr>
                        <m:ctrlPr>
                          <a:rPr lang="en-US" altLang="zh-CN" sz="2400" b="0" i="1" dirty="0" smtClean="0">
                            <a:latin typeface="Cambria Math" panose="02040503050406030204" pitchFamily="18" charset="0"/>
                            <a:ea typeface="Cambria Math"/>
                          </a:rPr>
                        </m:ctrlPr>
                      </m:sSupPr>
                      <m:e>
                        <m:r>
                          <a:rPr lang="en-US" altLang="zh-CN" sz="2400" b="0" i="1" dirty="0" smtClean="0">
                            <a:latin typeface="Cambria Math"/>
                            <a:ea typeface="Cambria Math"/>
                          </a:rPr>
                          <m:t>𝑅</m:t>
                        </m:r>
                      </m:e>
                      <m:sup>
                        <m:r>
                          <a:rPr lang="en-US" altLang="zh-CN" sz="2400" b="0" i="1" dirty="0" smtClean="0">
                            <a:latin typeface="Cambria Math"/>
                            <a:ea typeface="Cambria Math"/>
                          </a:rPr>
                          <m:t>+</m:t>
                        </m:r>
                      </m:sup>
                    </m:sSup>
                  </m:oMath>
                </a14:m>
                <a:r>
                  <a:rPr lang="zh-CN" altLang="en-US" sz="2400" dirty="0"/>
                  <a:t>，</a:t>
                </a:r>
                <a:r>
                  <a:rPr lang="zh-CN" altLang="zh-CN" sz="2400" dirty="0"/>
                  <a:t>其中</a:t>
                </a:r>
                <a14:m>
                  <m:oMath xmlns:m="http://schemas.openxmlformats.org/officeDocument/2006/math">
                    <m:r>
                      <a:rPr lang="en-US" altLang="zh-CN" sz="2400" b="0" i="1" dirty="0" smtClean="0">
                        <a:latin typeface="Cambria Math"/>
                      </a:rPr>
                      <m:t>𝑥</m:t>
                    </m:r>
                    <m:r>
                      <a:rPr lang="en-US" altLang="zh-CN" sz="2400" b="0" i="1" dirty="0" smtClean="0">
                        <a:latin typeface="Cambria Math"/>
                        <a:ea typeface="Cambria Math"/>
                      </a:rPr>
                      <m:t>∈</m:t>
                    </m:r>
                    <m:r>
                      <a:rPr lang="en-US" altLang="zh-CN" sz="2400" b="0" i="1" dirty="0" smtClean="0">
                        <a:latin typeface="Cambria Math"/>
                        <a:ea typeface="Cambria Math"/>
                      </a:rPr>
                      <m:t>𝑆</m:t>
                    </m:r>
                  </m:oMath>
                </a14:m>
                <a:r>
                  <a:rPr lang="zh-CN" altLang="zh-CN" sz="2400" dirty="0"/>
                  <a:t>，它表示优化问题的一个可行解</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a:rPr>
                          <m:t>𝑅</m:t>
                        </m:r>
                      </m:e>
                      <m:sup>
                        <m:r>
                          <a:rPr lang="en-US" altLang="zh-CN" sz="2400" b="0" i="1" smtClean="0">
                            <a:latin typeface="Cambria Math"/>
                          </a:rPr>
                          <m:t>+</m:t>
                        </m:r>
                      </m:sup>
                    </m:sSup>
                    <m:r>
                      <a:rPr lang="en-US" altLang="zh-CN" sz="2400" b="0" i="1" smtClean="0">
                        <a:latin typeface="Cambria Math"/>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a:rPr>
                          <m:t>𝑦</m:t>
                        </m:r>
                        <m:r>
                          <a:rPr lang="en-US" altLang="zh-CN" sz="2400" b="0" i="1" smtClean="0">
                            <a:latin typeface="Cambria Math"/>
                          </a:rPr>
                          <m:t>|</m:t>
                        </m:r>
                        <m:r>
                          <a:rPr lang="en-US" altLang="zh-CN" sz="2400" b="0" i="1" smtClean="0">
                            <a:latin typeface="Cambria Math"/>
                          </a:rPr>
                          <m:t>𝑦</m:t>
                        </m:r>
                        <m:r>
                          <a:rPr lang="en-US" altLang="zh-CN" sz="2400" b="0" i="1" smtClean="0">
                            <a:latin typeface="Cambria Math"/>
                            <a:ea typeface="Cambria Math"/>
                          </a:rPr>
                          <m:t>∈</m:t>
                        </m:r>
                        <m:r>
                          <a:rPr lang="en-US" altLang="zh-CN" sz="2400" b="0" i="1" smtClean="0">
                            <a:latin typeface="Cambria Math"/>
                            <a:ea typeface="Cambria Math"/>
                          </a:rPr>
                          <m:t>𝑅</m:t>
                        </m:r>
                        <m:r>
                          <a:rPr lang="en-US" altLang="zh-CN" sz="2400" b="0" i="1" smtClean="0">
                            <a:latin typeface="Cambria Math"/>
                            <a:ea typeface="Cambria Math"/>
                          </a:rPr>
                          <m:t>,</m:t>
                        </m:r>
                        <m:r>
                          <a:rPr lang="en-US" altLang="zh-CN" sz="2400" b="0" i="1" smtClean="0">
                            <a:latin typeface="Cambria Math"/>
                            <a:ea typeface="Cambria Math"/>
                          </a:rPr>
                          <m:t>𝑦</m:t>
                        </m:r>
                        <m:r>
                          <a:rPr lang="en-US" altLang="zh-CN" sz="2400" b="0" i="1" smtClean="0">
                            <a:latin typeface="Cambria Math"/>
                            <a:ea typeface="Cambria Math"/>
                          </a:rPr>
                          <m:t>&gt;0</m:t>
                        </m:r>
                      </m:e>
                    </m:d>
                  </m:oMath>
                </a14:m>
                <a:r>
                  <a:rPr lang="zh-CN" altLang="zh-CN" sz="2400" dirty="0"/>
                  <a:t>，</a:t>
                </a:r>
                <a:r>
                  <a:rPr lang="en-US" altLang="zh-CN" sz="2400" i="1" dirty="0"/>
                  <a:t>S</a:t>
                </a:r>
                <a:r>
                  <a:rPr lang="zh-CN" altLang="zh-CN" sz="2400" dirty="0"/>
                  <a:t>表示函数的定义域。</a:t>
                </a:r>
                <a14:m>
                  <m:oMath xmlns:m="http://schemas.openxmlformats.org/officeDocument/2006/math">
                    <m:r>
                      <a:rPr lang="en-US" altLang="zh-CN" sz="2400" b="0" i="1" dirty="0" smtClean="0">
                        <a:latin typeface="Cambria Math"/>
                      </a:rPr>
                      <m:t>𝑁</m:t>
                    </m:r>
                    <m:r>
                      <a:rPr lang="en-US" altLang="zh-CN" sz="2400" b="0" i="1" dirty="0" smtClean="0">
                        <a:latin typeface="Cambria Math"/>
                      </a:rPr>
                      <m:t>(</m:t>
                    </m:r>
                    <m:r>
                      <a:rPr lang="en-US" altLang="zh-CN" sz="2400" b="0" i="1" dirty="0" smtClean="0">
                        <a:latin typeface="Cambria Math"/>
                      </a:rPr>
                      <m:t>𝑥</m:t>
                    </m:r>
                    <m:r>
                      <a:rPr lang="en-US" altLang="zh-CN" sz="2400" b="0" i="1" dirty="0" smtClean="0">
                        <a:latin typeface="Cambria Math"/>
                      </a:rPr>
                      <m:t>)⊆</m:t>
                    </m:r>
                    <m:r>
                      <a:rPr lang="en-US" altLang="zh-CN" sz="2400" b="0" i="1" dirty="0" smtClean="0">
                        <a:latin typeface="Cambria Math"/>
                        <a:ea typeface="Cambria Math"/>
                      </a:rPr>
                      <m:t>𝑆</m:t>
                    </m:r>
                  </m:oMath>
                </a14:m>
                <a:r>
                  <a:rPr lang="zh-CN" altLang="zh-CN" sz="2400" dirty="0"/>
                  <a:t>表示的一个邻域集合。将物理学中退火的思想应用于优化问题就可以得到模拟退火寻优方法。表</a:t>
                </a:r>
                <a:r>
                  <a:rPr lang="en-US" altLang="zh-CN" sz="2400" dirty="0"/>
                  <a:t>4-44</a:t>
                </a:r>
                <a:r>
                  <a:rPr lang="zh-CN" altLang="zh-CN" sz="2400" dirty="0"/>
                  <a:t>所列为模拟退火算法与物理退火过程的对应关系。首先给定一个初始温度</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a:rPr>
                          <m:t>𝑇</m:t>
                        </m:r>
                      </m:e>
                      <m:sub>
                        <m:r>
                          <a:rPr lang="en-US" altLang="zh-CN" sz="2400" b="0" i="1" dirty="0" smtClean="0">
                            <a:latin typeface="Cambria Math"/>
                          </a:rPr>
                          <m:t>0</m:t>
                        </m:r>
                      </m:sub>
                    </m:sSub>
                  </m:oMath>
                </a14:m>
                <a:r>
                  <a:rPr lang="zh-CN" altLang="zh-CN" sz="2400" dirty="0"/>
                  <a:t>和该优化问题的一个初始解</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a:rPr>
                          <m:t>𝑥</m:t>
                        </m:r>
                      </m:e>
                      <m:sub>
                        <m:r>
                          <a:rPr lang="en-US" altLang="zh-CN" sz="2400" b="0" i="1" dirty="0" smtClean="0">
                            <a:latin typeface="Cambria Math"/>
                          </a:rPr>
                          <m:t>0</m:t>
                        </m:r>
                      </m:sub>
                    </m:sSub>
                  </m:oMath>
                </a14:m>
                <a:r>
                  <a:rPr lang="zh-CN" altLang="zh-CN" sz="2400" dirty="0"/>
                  <a:t>，并生成下一个解</a:t>
                </a:r>
                <a14:m>
                  <m:oMath xmlns:m="http://schemas.openxmlformats.org/officeDocument/2006/math">
                    <m:sSup>
                      <m:sSupPr>
                        <m:ctrlPr>
                          <a:rPr lang="en-US" altLang="zh-CN" sz="2400" i="1" dirty="0" smtClean="0">
                            <a:latin typeface="Cambria Math" panose="02040503050406030204" pitchFamily="18" charset="0"/>
                          </a:rPr>
                        </m:ctrlPr>
                      </m:sSupPr>
                      <m:e>
                        <m:r>
                          <a:rPr lang="en-US" altLang="zh-CN" sz="2400" b="0" i="1" dirty="0" smtClean="0">
                            <a:latin typeface="Cambria Math"/>
                          </a:rPr>
                          <m:t>𝑥</m:t>
                        </m:r>
                      </m:e>
                      <m:sup>
                        <m:r>
                          <a:rPr lang="en-US" altLang="zh-CN" sz="2400" b="0" i="1" dirty="0" smtClean="0">
                            <a:latin typeface="Cambria Math"/>
                          </a:rPr>
                          <m:t>′</m:t>
                        </m:r>
                      </m:sup>
                    </m:sSup>
                    <m:r>
                      <a:rPr lang="en-US" altLang="zh-CN" sz="2400" i="1" dirty="0" smtClean="0">
                        <a:latin typeface="Cambria Math"/>
                        <a:ea typeface="Cambria Math"/>
                      </a:rPr>
                      <m:t>∈</m:t>
                    </m:r>
                    <m:r>
                      <a:rPr lang="en-US" altLang="zh-CN" sz="2400" b="0" i="1" dirty="0" smtClean="0">
                        <a:latin typeface="Cambria Math"/>
                        <a:ea typeface="Cambria Math"/>
                      </a:rPr>
                      <m:t>𝑁</m:t>
                    </m:r>
                    <m:r>
                      <a:rPr lang="en-US" altLang="zh-CN" sz="2400" b="0" i="1" dirty="0" smtClean="0">
                        <a:latin typeface="Cambria Math"/>
                        <a:ea typeface="Cambria Math"/>
                      </a:rPr>
                      <m:t>(</m:t>
                    </m:r>
                    <m:sSub>
                      <m:sSubPr>
                        <m:ctrlPr>
                          <a:rPr lang="en-US" altLang="zh-CN" sz="2400" b="0" i="1" dirty="0" smtClean="0">
                            <a:latin typeface="Cambria Math" panose="02040503050406030204" pitchFamily="18" charset="0"/>
                            <a:ea typeface="Cambria Math"/>
                          </a:rPr>
                        </m:ctrlPr>
                      </m:sSubPr>
                      <m:e>
                        <m:r>
                          <a:rPr lang="en-US" altLang="zh-CN" sz="2400" b="0" i="1" dirty="0" smtClean="0">
                            <a:latin typeface="Cambria Math"/>
                            <a:ea typeface="Cambria Math"/>
                          </a:rPr>
                          <m:t>𝑥</m:t>
                        </m:r>
                      </m:e>
                      <m:sub>
                        <m:r>
                          <a:rPr lang="en-US" altLang="zh-CN" sz="2400" b="0" i="1" dirty="0" smtClean="0">
                            <a:latin typeface="Cambria Math"/>
                            <a:ea typeface="Cambria Math"/>
                          </a:rPr>
                          <m:t>0</m:t>
                        </m:r>
                      </m:sub>
                    </m:sSub>
                    <m:r>
                      <a:rPr lang="en-US" altLang="zh-CN" sz="2400" b="0" i="1" dirty="0" smtClean="0">
                        <a:latin typeface="Cambria Math"/>
                        <a:ea typeface="Cambria Math"/>
                      </a:rPr>
                      <m:t>)</m:t>
                    </m:r>
                    <m:r>
                      <a:rPr lang="en-US" altLang="zh-CN" sz="2400" i="1" dirty="0" smtClean="0">
                        <a:latin typeface="Cambria Math"/>
                      </a:rPr>
                      <m:t> </m:t>
                    </m:r>
                  </m:oMath>
                </a14:m>
                <a:r>
                  <a:rPr lang="zh-CN" altLang="zh-CN" sz="2400" dirty="0"/>
                  <a:t>，是否接受</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𝑥</m:t>
                        </m:r>
                      </m:e>
                      <m:sup>
                        <m:r>
                          <a:rPr lang="en-US" altLang="zh-CN" sz="2400" i="1" dirty="0">
                            <a:latin typeface="Cambria Math"/>
                          </a:rPr>
                          <m:t>′</m:t>
                        </m:r>
                      </m:sup>
                    </m:sSup>
                  </m:oMath>
                </a14:m>
                <a:r>
                  <a:rPr lang="zh-CN" altLang="zh-CN" sz="2400" dirty="0"/>
                  <a:t>作为一个新解依赖于下面概率。</a:t>
                </a:r>
              </a:p>
            </p:txBody>
          </p:sp>
        </mc:Choice>
        <mc:Fallback xmlns="">
          <p:sp>
            <p:nvSpPr>
              <p:cNvPr id="2050" name="文本框 1"/>
              <p:cNvSpPr txBox="1">
                <a:spLocks noRot="1" noChangeAspect="1" noMove="1" noResize="1" noEditPoints="1" noAdjustHandles="1" noChangeArrowheads="1" noChangeShapeType="1" noTextEdit="1"/>
              </p:cNvSpPr>
              <p:nvPr/>
            </p:nvSpPr>
            <p:spPr>
              <a:xfrm>
                <a:off x="395536" y="908720"/>
                <a:ext cx="8208912" cy="3505511"/>
              </a:xfrm>
              <a:prstGeom prst="rect">
                <a:avLst/>
              </a:prstGeom>
              <a:blipFill rotWithShape="1">
                <a:blip r:embed="rId2"/>
                <a:stretch>
                  <a:fillRect l="-1189" t="-1391" r="-4829"/>
                </a:stretch>
              </a:blipFill>
              <a:ln w="9525">
                <a:noFill/>
              </a:ln>
            </p:spPr>
            <p:txBody>
              <a:bodyPr/>
              <a:lstStyle/>
              <a:p>
                <a:r>
                  <a:rPr lang="zh-CN" altLang="en-US">
                    <a:noFill/>
                  </a:rPr>
                  <a:t> </a:t>
                </a:r>
              </a:p>
            </p:txBody>
          </p:sp>
        </mc:Fallback>
      </mc:AlternateContent>
      <p:graphicFrame>
        <p:nvGraphicFramePr>
          <p:cNvPr id="2" name="表格 1"/>
          <p:cNvGraphicFramePr>
            <a:graphicFrameLocks noGrp="1"/>
          </p:cNvGraphicFramePr>
          <p:nvPr>
            <p:extLst>
              <p:ext uri="{D42A27DB-BD31-4B8C-83A1-F6EECF244321}">
                <p14:modId xmlns:p14="http://schemas.microsoft.com/office/powerpoint/2010/main" val="330795439"/>
              </p:ext>
            </p:extLst>
          </p:nvPr>
        </p:nvGraphicFramePr>
        <p:xfrm>
          <a:off x="368760" y="4221088"/>
          <a:ext cx="8424936" cy="2376263"/>
        </p:xfrm>
        <a:graphic>
          <a:graphicData uri="http://schemas.openxmlformats.org/drawingml/2006/table">
            <a:tbl>
              <a:tblPr firstRow="1" firstCol="1" bandRow="1">
                <a:tableStyleId>{5C22544A-7EE6-4342-B048-85BDC9FD1C3A}</a:tableStyleId>
              </a:tblPr>
              <a:tblGrid>
                <a:gridCol w="3165973">
                  <a:extLst>
                    <a:ext uri="{9D8B030D-6E8A-4147-A177-3AD203B41FA5}">
                      <a16:colId xmlns:a16="http://schemas.microsoft.com/office/drawing/2014/main" val="20000"/>
                    </a:ext>
                  </a:extLst>
                </a:gridCol>
                <a:gridCol w="5258963">
                  <a:extLst>
                    <a:ext uri="{9D8B030D-6E8A-4147-A177-3AD203B41FA5}">
                      <a16:colId xmlns:a16="http://schemas.microsoft.com/office/drawing/2014/main" val="20001"/>
                    </a:ext>
                  </a:extLst>
                </a:gridCol>
              </a:tblGrid>
              <a:tr h="296178">
                <a:tc>
                  <a:txBody>
                    <a:bodyPr/>
                    <a:lstStyle/>
                    <a:p>
                      <a:pPr indent="266700" algn="ctr">
                        <a:lnSpc>
                          <a:spcPts val="1200"/>
                        </a:lnSpc>
                        <a:spcAft>
                          <a:spcPts val="0"/>
                        </a:spcAft>
                      </a:pPr>
                      <a:r>
                        <a:rPr lang="zh-CN" sz="2000" kern="100" dirty="0">
                          <a:effectLst/>
                        </a:rPr>
                        <a:t>模拟退火</a:t>
                      </a:r>
                      <a:endParaRPr lang="zh-CN" sz="2000" kern="100" dirty="0">
                        <a:effectLst/>
                        <a:latin typeface="Arial"/>
                        <a:ea typeface="黑体"/>
                        <a:cs typeface="宋体"/>
                      </a:endParaRPr>
                    </a:p>
                  </a:txBody>
                  <a:tcPr marL="68580" marR="68580" marT="0" marB="0" anchor="b"/>
                </a:tc>
                <a:tc>
                  <a:txBody>
                    <a:bodyPr/>
                    <a:lstStyle/>
                    <a:p>
                      <a:pPr algn="ctr">
                        <a:lnSpc>
                          <a:spcPts val="1200"/>
                        </a:lnSpc>
                        <a:spcAft>
                          <a:spcPts val="0"/>
                        </a:spcAft>
                      </a:pPr>
                      <a:r>
                        <a:rPr lang="zh-CN" sz="2000" kern="100" dirty="0">
                          <a:effectLst/>
                        </a:rPr>
                        <a:t>物理退火</a:t>
                      </a:r>
                      <a:endParaRPr lang="zh-CN" sz="2000" kern="100" dirty="0">
                        <a:effectLst/>
                        <a:latin typeface="Arial"/>
                        <a:ea typeface="黑体"/>
                        <a:cs typeface="宋体"/>
                      </a:endParaRPr>
                    </a:p>
                  </a:txBody>
                  <a:tcPr marL="68580" marR="68580" marT="0" marB="0" anchor="b"/>
                </a:tc>
                <a:extLst>
                  <a:ext uri="{0D108BD9-81ED-4DB2-BD59-A6C34878D82A}">
                    <a16:rowId xmlns:a16="http://schemas.microsoft.com/office/drawing/2014/main" val="10000"/>
                  </a:ext>
                </a:extLst>
              </a:tr>
              <a:tr h="297155">
                <a:tc>
                  <a:txBody>
                    <a:bodyPr/>
                    <a:lstStyle/>
                    <a:p>
                      <a:pPr algn="ctr">
                        <a:lnSpc>
                          <a:spcPts val="1200"/>
                        </a:lnSpc>
                        <a:spcAft>
                          <a:spcPts val="0"/>
                        </a:spcAft>
                      </a:pPr>
                      <a:r>
                        <a:rPr lang="zh-CN" sz="1800" kern="100">
                          <a:effectLst/>
                        </a:rPr>
                        <a:t>解</a:t>
                      </a:r>
                      <a:endParaRPr lang="zh-CN" sz="1800" kern="100">
                        <a:effectLst/>
                        <a:latin typeface="Times New Roman"/>
                        <a:ea typeface="宋体"/>
                        <a:cs typeface="宋体"/>
                      </a:endParaRPr>
                    </a:p>
                  </a:txBody>
                  <a:tcPr marL="68580" marR="68580" marT="0" marB="0" anchor="b"/>
                </a:tc>
                <a:tc>
                  <a:txBody>
                    <a:bodyPr/>
                    <a:lstStyle/>
                    <a:p>
                      <a:pPr algn="ctr">
                        <a:lnSpc>
                          <a:spcPts val="1200"/>
                        </a:lnSpc>
                        <a:spcAft>
                          <a:spcPts val="0"/>
                        </a:spcAft>
                      </a:pPr>
                      <a:r>
                        <a:rPr lang="zh-CN" sz="1800" kern="100">
                          <a:effectLst/>
                        </a:rPr>
                        <a:t>粒子状态</a:t>
                      </a:r>
                      <a:endParaRPr lang="zh-CN" sz="1800" kern="100">
                        <a:effectLst/>
                        <a:latin typeface="Times New Roman"/>
                        <a:ea typeface="宋体"/>
                        <a:cs typeface="宋体"/>
                      </a:endParaRPr>
                    </a:p>
                  </a:txBody>
                  <a:tcPr marL="68580" marR="68580" marT="0" marB="0" anchor="b"/>
                </a:tc>
                <a:extLst>
                  <a:ext uri="{0D108BD9-81ED-4DB2-BD59-A6C34878D82A}">
                    <a16:rowId xmlns:a16="http://schemas.microsoft.com/office/drawing/2014/main" val="10001"/>
                  </a:ext>
                </a:extLst>
              </a:tr>
              <a:tr h="297155">
                <a:tc>
                  <a:txBody>
                    <a:bodyPr/>
                    <a:lstStyle/>
                    <a:p>
                      <a:pPr algn="ctr">
                        <a:lnSpc>
                          <a:spcPts val="1200"/>
                        </a:lnSpc>
                        <a:spcAft>
                          <a:spcPts val="0"/>
                        </a:spcAft>
                      </a:pPr>
                      <a:r>
                        <a:rPr lang="zh-CN" sz="1800" kern="100">
                          <a:effectLst/>
                        </a:rPr>
                        <a:t>目标函数 </a:t>
                      </a:r>
                      <a:endParaRPr lang="zh-CN" sz="1800" kern="100">
                        <a:effectLst/>
                        <a:latin typeface="Times New Roman"/>
                        <a:ea typeface="宋体"/>
                        <a:cs typeface="宋体"/>
                      </a:endParaRPr>
                    </a:p>
                  </a:txBody>
                  <a:tcPr marL="68580" marR="68580" marT="0" marB="0" anchor="b"/>
                </a:tc>
                <a:tc>
                  <a:txBody>
                    <a:bodyPr/>
                    <a:lstStyle/>
                    <a:p>
                      <a:pPr algn="ctr">
                        <a:lnSpc>
                          <a:spcPts val="1200"/>
                        </a:lnSpc>
                        <a:spcAft>
                          <a:spcPts val="0"/>
                        </a:spcAft>
                      </a:pPr>
                      <a:r>
                        <a:rPr lang="zh-CN" sz="1800" kern="100">
                          <a:effectLst/>
                        </a:rPr>
                        <a:t>能量 </a:t>
                      </a:r>
                      <a:endParaRPr lang="zh-CN" sz="1800" kern="100">
                        <a:effectLst/>
                        <a:latin typeface="Times New Roman"/>
                        <a:ea typeface="宋体"/>
                        <a:cs typeface="宋体"/>
                      </a:endParaRPr>
                    </a:p>
                  </a:txBody>
                  <a:tcPr marL="68580" marR="68580" marT="0" marB="0" anchor="b"/>
                </a:tc>
                <a:extLst>
                  <a:ext uri="{0D108BD9-81ED-4DB2-BD59-A6C34878D82A}">
                    <a16:rowId xmlns:a16="http://schemas.microsoft.com/office/drawing/2014/main" val="10002"/>
                  </a:ext>
                </a:extLst>
              </a:tr>
              <a:tr h="297155">
                <a:tc>
                  <a:txBody>
                    <a:bodyPr/>
                    <a:lstStyle/>
                    <a:p>
                      <a:pPr algn="ctr">
                        <a:lnSpc>
                          <a:spcPts val="1200"/>
                        </a:lnSpc>
                        <a:spcAft>
                          <a:spcPts val="0"/>
                        </a:spcAft>
                      </a:pPr>
                      <a:r>
                        <a:rPr lang="en-US" sz="1800" kern="100">
                          <a:effectLst/>
                        </a:rPr>
                        <a:t> </a:t>
                      </a:r>
                      <a:r>
                        <a:rPr lang="zh-CN" sz="1800" kern="100">
                          <a:effectLst/>
                        </a:rPr>
                        <a:t>最优解 </a:t>
                      </a:r>
                      <a:endParaRPr lang="zh-CN" sz="1800" kern="100">
                        <a:effectLst/>
                        <a:latin typeface="Times New Roman"/>
                        <a:ea typeface="宋体"/>
                        <a:cs typeface="宋体"/>
                      </a:endParaRPr>
                    </a:p>
                  </a:txBody>
                  <a:tcPr marL="68580" marR="68580" marT="0" marB="0" anchor="b"/>
                </a:tc>
                <a:tc>
                  <a:txBody>
                    <a:bodyPr/>
                    <a:lstStyle/>
                    <a:p>
                      <a:pPr algn="ctr">
                        <a:lnSpc>
                          <a:spcPts val="1200"/>
                        </a:lnSpc>
                        <a:spcAft>
                          <a:spcPts val="0"/>
                        </a:spcAft>
                      </a:pPr>
                      <a:r>
                        <a:rPr lang="zh-CN" sz="1800" kern="100">
                          <a:effectLst/>
                        </a:rPr>
                        <a:t>能量最低态</a:t>
                      </a:r>
                      <a:r>
                        <a:rPr lang="en-US" sz="1800" kern="100">
                          <a:effectLst/>
                        </a:rPr>
                        <a:t>  </a:t>
                      </a:r>
                      <a:endParaRPr lang="zh-CN" sz="1800" kern="100">
                        <a:effectLst/>
                        <a:latin typeface="Times New Roman"/>
                        <a:ea typeface="宋体"/>
                        <a:cs typeface="宋体"/>
                      </a:endParaRPr>
                    </a:p>
                  </a:txBody>
                  <a:tcPr marL="68580" marR="68580" marT="0" marB="0" anchor="b"/>
                </a:tc>
                <a:extLst>
                  <a:ext uri="{0D108BD9-81ED-4DB2-BD59-A6C34878D82A}">
                    <a16:rowId xmlns:a16="http://schemas.microsoft.com/office/drawing/2014/main" val="10003"/>
                  </a:ext>
                </a:extLst>
              </a:tr>
              <a:tr h="297155">
                <a:tc>
                  <a:txBody>
                    <a:bodyPr/>
                    <a:lstStyle/>
                    <a:p>
                      <a:pPr algn="ctr">
                        <a:lnSpc>
                          <a:spcPts val="1200"/>
                        </a:lnSpc>
                        <a:spcAft>
                          <a:spcPts val="0"/>
                        </a:spcAft>
                      </a:pPr>
                      <a:r>
                        <a:rPr lang="zh-CN" sz="1800" kern="100">
                          <a:effectLst/>
                        </a:rPr>
                        <a:t>设定初温</a:t>
                      </a:r>
                      <a:endParaRPr lang="zh-CN" sz="1800" kern="100">
                        <a:effectLst/>
                        <a:latin typeface="Times New Roman"/>
                        <a:ea typeface="宋体"/>
                        <a:cs typeface="宋体"/>
                      </a:endParaRPr>
                    </a:p>
                  </a:txBody>
                  <a:tcPr marL="68580" marR="68580" marT="0" marB="0" anchor="b"/>
                </a:tc>
                <a:tc>
                  <a:txBody>
                    <a:bodyPr/>
                    <a:lstStyle/>
                    <a:p>
                      <a:pPr algn="ctr">
                        <a:lnSpc>
                          <a:spcPts val="1200"/>
                        </a:lnSpc>
                        <a:spcAft>
                          <a:spcPts val="0"/>
                        </a:spcAft>
                      </a:pPr>
                      <a:r>
                        <a:rPr lang="zh-CN" sz="1800" kern="100">
                          <a:effectLst/>
                        </a:rPr>
                        <a:t>加温过程</a:t>
                      </a:r>
                      <a:endParaRPr lang="zh-CN" sz="1800" kern="100">
                        <a:effectLst/>
                        <a:latin typeface="Times New Roman"/>
                        <a:ea typeface="宋体"/>
                        <a:cs typeface="宋体"/>
                      </a:endParaRPr>
                    </a:p>
                  </a:txBody>
                  <a:tcPr marL="68580" marR="68580" marT="0" marB="0" anchor="b"/>
                </a:tc>
                <a:extLst>
                  <a:ext uri="{0D108BD9-81ED-4DB2-BD59-A6C34878D82A}">
                    <a16:rowId xmlns:a16="http://schemas.microsoft.com/office/drawing/2014/main" val="10004"/>
                  </a:ext>
                </a:extLst>
              </a:tr>
              <a:tr h="297155">
                <a:tc>
                  <a:txBody>
                    <a:bodyPr/>
                    <a:lstStyle/>
                    <a:p>
                      <a:pPr algn="ctr">
                        <a:lnSpc>
                          <a:spcPts val="1200"/>
                        </a:lnSpc>
                        <a:spcAft>
                          <a:spcPts val="0"/>
                        </a:spcAft>
                      </a:pPr>
                      <a:r>
                        <a:rPr lang="zh-CN" sz="1800" kern="100">
                          <a:effectLst/>
                        </a:rPr>
                        <a:t>扰动</a:t>
                      </a:r>
                      <a:endParaRPr lang="zh-CN" sz="1800" kern="100">
                        <a:effectLst/>
                        <a:latin typeface="Times New Roman"/>
                        <a:ea typeface="宋体"/>
                        <a:cs typeface="宋体"/>
                      </a:endParaRPr>
                    </a:p>
                  </a:txBody>
                  <a:tcPr marL="68580" marR="68580" marT="0" marB="0" anchor="b"/>
                </a:tc>
                <a:tc>
                  <a:txBody>
                    <a:bodyPr/>
                    <a:lstStyle/>
                    <a:p>
                      <a:pPr algn="ctr">
                        <a:lnSpc>
                          <a:spcPts val="1200"/>
                        </a:lnSpc>
                        <a:spcAft>
                          <a:spcPts val="0"/>
                        </a:spcAft>
                      </a:pPr>
                      <a:r>
                        <a:rPr lang="zh-CN" sz="1800" kern="100">
                          <a:effectLst/>
                        </a:rPr>
                        <a:t>热涨落</a:t>
                      </a:r>
                      <a:endParaRPr lang="zh-CN" sz="1800" kern="100">
                        <a:effectLst/>
                        <a:latin typeface="Times New Roman"/>
                        <a:ea typeface="宋体"/>
                        <a:cs typeface="宋体"/>
                      </a:endParaRPr>
                    </a:p>
                  </a:txBody>
                  <a:tcPr marL="68580" marR="68580" marT="0" marB="0" anchor="b"/>
                </a:tc>
                <a:extLst>
                  <a:ext uri="{0D108BD9-81ED-4DB2-BD59-A6C34878D82A}">
                    <a16:rowId xmlns:a16="http://schemas.microsoft.com/office/drawing/2014/main" val="10005"/>
                  </a:ext>
                </a:extLst>
              </a:tr>
              <a:tr h="297155">
                <a:tc>
                  <a:txBody>
                    <a:bodyPr/>
                    <a:lstStyle/>
                    <a:p>
                      <a:pPr algn="ctr">
                        <a:lnSpc>
                          <a:spcPts val="1200"/>
                        </a:lnSpc>
                        <a:spcAft>
                          <a:spcPts val="0"/>
                        </a:spcAft>
                      </a:pPr>
                      <a:r>
                        <a:rPr lang="en-US" sz="1800" kern="100">
                          <a:effectLst/>
                        </a:rPr>
                        <a:t>Metropolis </a:t>
                      </a:r>
                      <a:r>
                        <a:rPr lang="zh-CN" sz="1800" kern="100">
                          <a:effectLst/>
                        </a:rPr>
                        <a:t>采样过程</a:t>
                      </a:r>
                      <a:endParaRPr lang="zh-CN" sz="1800" kern="100">
                        <a:effectLst/>
                        <a:latin typeface="Times New Roman"/>
                        <a:ea typeface="宋体"/>
                        <a:cs typeface="宋体"/>
                      </a:endParaRPr>
                    </a:p>
                  </a:txBody>
                  <a:tcPr marL="68580" marR="68580" marT="0" marB="0" anchor="b"/>
                </a:tc>
                <a:tc>
                  <a:txBody>
                    <a:bodyPr/>
                    <a:lstStyle/>
                    <a:p>
                      <a:pPr algn="ctr">
                        <a:lnSpc>
                          <a:spcPts val="1200"/>
                        </a:lnSpc>
                        <a:spcAft>
                          <a:spcPts val="0"/>
                        </a:spcAft>
                      </a:pPr>
                      <a:r>
                        <a:rPr lang="zh-CN" sz="1800" kern="100">
                          <a:effectLst/>
                        </a:rPr>
                        <a:t>热平衡</a:t>
                      </a:r>
                      <a:r>
                        <a:rPr lang="en-US" sz="1800" kern="100">
                          <a:effectLst/>
                        </a:rPr>
                        <a:t>,</a:t>
                      </a:r>
                      <a:r>
                        <a:rPr lang="zh-CN" sz="1800" kern="100">
                          <a:effectLst/>
                        </a:rPr>
                        <a:t>粒子状态满足波尔兹曼分布</a:t>
                      </a:r>
                      <a:endParaRPr lang="zh-CN" sz="1800" kern="100">
                        <a:effectLst/>
                        <a:latin typeface="Times New Roman"/>
                        <a:ea typeface="宋体"/>
                        <a:cs typeface="宋体"/>
                      </a:endParaRPr>
                    </a:p>
                  </a:txBody>
                  <a:tcPr marL="68580" marR="68580" marT="0" marB="0" anchor="b"/>
                </a:tc>
                <a:extLst>
                  <a:ext uri="{0D108BD9-81ED-4DB2-BD59-A6C34878D82A}">
                    <a16:rowId xmlns:a16="http://schemas.microsoft.com/office/drawing/2014/main" val="10006"/>
                  </a:ext>
                </a:extLst>
              </a:tr>
              <a:tr h="297155">
                <a:tc>
                  <a:txBody>
                    <a:bodyPr/>
                    <a:lstStyle/>
                    <a:p>
                      <a:pPr indent="266700" algn="ctr">
                        <a:lnSpc>
                          <a:spcPts val="1200"/>
                        </a:lnSpc>
                        <a:spcAft>
                          <a:spcPts val="0"/>
                        </a:spcAft>
                      </a:pPr>
                      <a:r>
                        <a:rPr lang="zh-CN" sz="1800" kern="100" dirty="0">
                          <a:effectLst/>
                        </a:rPr>
                        <a:t>控制参数的下降</a:t>
                      </a:r>
                      <a:endParaRPr lang="zh-CN" sz="1800" kern="100" dirty="0">
                        <a:effectLst/>
                        <a:latin typeface="Times New Roman"/>
                        <a:ea typeface="宋体"/>
                        <a:cs typeface="宋体"/>
                      </a:endParaRPr>
                    </a:p>
                  </a:txBody>
                  <a:tcPr marL="68580" marR="68580" marT="0" marB="0" anchor="b"/>
                </a:tc>
                <a:tc>
                  <a:txBody>
                    <a:bodyPr/>
                    <a:lstStyle/>
                    <a:p>
                      <a:pPr algn="ctr">
                        <a:lnSpc>
                          <a:spcPts val="1200"/>
                        </a:lnSpc>
                        <a:spcAft>
                          <a:spcPts val="0"/>
                        </a:spcAft>
                      </a:pPr>
                      <a:r>
                        <a:rPr lang="zh-CN" sz="1800" kern="100" dirty="0">
                          <a:effectLst/>
                        </a:rPr>
                        <a:t>冷却</a:t>
                      </a:r>
                      <a:endParaRPr lang="zh-CN" sz="1800" kern="100" dirty="0">
                        <a:effectLst/>
                        <a:latin typeface="Times New Roman"/>
                        <a:ea typeface="宋体"/>
                        <a:cs typeface="宋体"/>
                      </a:endParaRPr>
                    </a:p>
                  </a:txBody>
                  <a:tcPr marL="68580" marR="68580" marT="0" marB="0" anchor="b"/>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3773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1000"/>
                                        <p:tgtEl>
                                          <p:spTgt spid="2050"/>
                                        </p:tgtEl>
                                      </p:cBhvr>
                                    </p:animEffect>
                                    <p:anim calcmode="lin" valueType="num">
                                      <p:cBhvr>
                                        <p:cTn id="14" dur="1000" fill="hold"/>
                                        <p:tgtEl>
                                          <p:spTgt spid="2050"/>
                                        </p:tgtEl>
                                        <p:attrNameLst>
                                          <p:attrName>ppt_x</p:attrName>
                                        </p:attrNameLst>
                                      </p:cBhvr>
                                      <p:tavLst>
                                        <p:tav tm="0">
                                          <p:val>
                                            <p:strVal val="#ppt_x"/>
                                          </p:val>
                                        </p:tav>
                                        <p:tav tm="100000">
                                          <p:val>
                                            <p:strVal val="#ppt_x"/>
                                          </p:val>
                                        </p:tav>
                                      </p:tavLst>
                                    </p:anim>
                                    <p:anim calcmode="lin" valueType="num">
                                      <p:cBhvr>
                                        <p:cTn id="15"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circle(in)">
                                      <p:cBhvr>
                                        <p:cTn id="2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672408"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5.2 </a:t>
            </a:r>
            <a:r>
              <a:rPr lang="zh-CN" altLang="en-US" sz="3200" b="1" dirty="0">
                <a:solidFill>
                  <a:srgbClr val="000000"/>
                </a:solidFill>
                <a:latin typeface="Times New Roman" panose="02020603050405020304" charset="0"/>
                <a:ea typeface="楷体_GB2312" pitchFamily="49" charset="-122"/>
              </a:rPr>
              <a:t>模拟退火算法</a:t>
            </a:r>
            <a:endParaRPr lang="zh-CN" altLang="zh-CN" sz="3200" b="1" dirty="0">
              <a:solidFill>
                <a:srgbClr val="000000"/>
              </a:solidFill>
              <a:latin typeface="Times New Roman" panose="02020603050405020304" charset="0"/>
              <a:ea typeface="楷体_GB2312" pitchFamily="49" charset="-122"/>
            </a:endParaRPr>
          </a:p>
        </p:txBody>
      </p:sp>
      <mc:AlternateContent xmlns:mc="http://schemas.openxmlformats.org/markup-compatibility/2006" xmlns:a14="http://schemas.microsoft.com/office/drawing/2010/main">
        <mc:Choice Requires="a14">
          <p:sp>
            <p:nvSpPr>
              <p:cNvPr id="2050" name="文本框 1"/>
              <p:cNvSpPr txBox="1"/>
              <p:nvPr/>
            </p:nvSpPr>
            <p:spPr>
              <a:xfrm>
                <a:off x="251520" y="1301062"/>
                <a:ext cx="8640960" cy="5043432"/>
              </a:xfrm>
              <a:prstGeom prst="rect">
                <a:avLst/>
              </a:prstGeom>
              <a:noFill/>
              <a:ln w="9525">
                <a:noFill/>
              </a:ln>
            </p:spPr>
            <p:txBody>
              <a:bodyPr wrap="square" anchor="t">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a:rPr>
                        <m:t>𝑝</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b="0" i="1" smtClean="0">
                                  <a:latin typeface="Cambria Math"/>
                                </a:rPr>
                                <m:t>𝑥</m:t>
                              </m:r>
                            </m:e>
                            <m:sub>
                              <m:r>
                                <a:rPr lang="en-US" altLang="zh-CN" sz="2400" b="0" i="1" smtClean="0">
                                  <a:latin typeface="Cambria Math"/>
                                </a:rPr>
                                <m:t>0</m:t>
                              </m:r>
                            </m:sub>
                          </m:sSub>
                          <m:r>
                            <a:rPr lang="en-US" altLang="zh-CN" sz="2400" i="1">
                              <a:latin typeface="Cambria Math"/>
                              <a:ea typeface="Cambria Math"/>
                            </a:rPr>
                            <m:t>→</m:t>
                          </m:r>
                          <m:sSup>
                            <m:sSupPr>
                              <m:ctrlPr>
                                <a:rPr lang="en-US" altLang="zh-CN" sz="2400" i="1" smtClean="0">
                                  <a:latin typeface="Cambria Math" panose="02040503050406030204" pitchFamily="18" charset="0"/>
                                  <a:ea typeface="Cambria Math"/>
                                </a:rPr>
                              </m:ctrlPr>
                            </m:sSupPr>
                            <m:e>
                              <m:r>
                                <a:rPr lang="en-US" altLang="zh-CN" sz="2400" b="0" i="1" smtClean="0">
                                  <a:latin typeface="Cambria Math"/>
                                  <a:ea typeface="Cambria Math"/>
                                </a:rPr>
                                <m:t>𝑥</m:t>
                              </m:r>
                            </m:e>
                            <m:sup>
                              <m:r>
                                <a:rPr lang="en-US" altLang="zh-CN" sz="2400" b="0" i="1" smtClean="0">
                                  <a:latin typeface="Cambria Math"/>
                                  <a:ea typeface="Cambria Math"/>
                                </a:rPr>
                                <m:t>′</m:t>
                              </m:r>
                            </m:sup>
                          </m:sSup>
                        </m:e>
                      </m:d>
                      <m:r>
                        <a:rPr lang="en-US" altLang="zh-CN" sz="2400" i="1">
                          <a:latin typeface="Cambria Math"/>
                        </a:rPr>
                        <m:t>=</m:t>
                      </m:r>
                      <m:d>
                        <m:dPr>
                          <m:begChr m:val="{"/>
                          <m:endChr m:val=""/>
                          <m:ctrlPr>
                            <a:rPr lang="en-US" altLang="zh-CN" sz="2400" i="1">
                              <a:latin typeface="Cambria Math" panose="02040503050406030204" pitchFamily="18" charset="0"/>
                            </a:rPr>
                          </m:ctrlPr>
                        </m:dPr>
                        <m:e>
                          <m:m>
                            <m:mPr>
                              <m:mcs>
                                <m:mc>
                                  <m:mcPr>
                                    <m:count m:val="2"/>
                                    <m:mcJc m:val="center"/>
                                  </m:mcPr>
                                </m:mc>
                              </m:mcs>
                              <m:ctrlPr>
                                <a:rPr lang="en-US" altLang="zh-CN" sz="2400" i="1">
                                  <a:latin typeface="Cambria Math" panose="02040503050406030204" pitchFamily="18" charset="0"/>
                                </a:rPr>
                              </m:ctrlPr>
                            </m:mPr>
                            <m:mr>
                              <m:e>
                                <m:r>
                                  <m:rPr>
                                    <m:brk m:alnAt="7"/>
                                  </m:rPr>
                                  <a:rPr lang="en-US" altLang="zh-CN" sz="2400" i="1">
                                    <a:latin typeface="Cambria Math"/>
                                  </a:rPr>
                                  <m:t>1</m:t>
                                </m:r>
                              </m:e>
                              <m:e>
                                <m:r>
                                  <a:rPr lang="en-US" altLang="zh-CN" sz="2400" b="0" i="1" smtClean="0">
                                    <a:latin typeface="Cambria Math"/>
                                  </a:rPr>
                                  <m:t>𝑓</m:t>
                                </m:r>
                                <m:d>
                                  <m:dPr>
                                    <m:ctrlPr>
                                      <a:rPr lang="en-US" altLang="zh-CN" sz="2400" i="1">
                                        <a:latin typeface="Cambria Math" panose="02040503050406030204" pitchFamily="18" charset="0"/>
                                      </a:rPr>
                                    </m:ctrlPr>
                                  </m:dPr>
                                  <m:e>
                                    <m:sSup>
                                      <m:sSupPr>
                                        <m:ctrlPr>
                                          <a:rPr lang="en-US" altLang="zh-CN" sz="2400" i="1" smtClean="0">
                                            <a:latin typeface="Cambria Math" panose="02040503050406030204" pitchFamily="18" charset="0"/>
                                          </a:rPr>
                                        </m:ctrlPr>
                                      </m:sSupPr>
                                      <m:e>
                                        <m:r>
                                          <a:rPr lang="en-US" altLang="zh-CN" sz="2400" b="0" i="1" smtClean="0">
                                            <a:latin typeface="Cambria Math"/>
                                          </a:rPr>
                                          <m:t>𝑥</m:t>
                                        </m:r>
                                      </m:e>
                                      <m:sup>
                                        <m:r>
                                          <a:rPr lang="en-US" altLang="zh-CN" sz="2400" b="0" i="1" smtClean="0">
                                            <a:latin typeface="Cambria Math"/>
                                          </a:rPr>
                                          <m:t>′</m:t>
                                        </m:r>
                                      </m:sup>
                                    </m:sSup>
                                  </m:e>
                                </m:d>
                                <m:r>
                                  <a:rPr lang="en-US" altLang="zh-CN" sz="2400" i="1">
                                    <a:latin typeface="Cambria Math"/>
                                    <a:ea typeface="Cambria Math"/>
                                  </a:rPr>
                                  <m:t>≤</m:t>
                                </m:r>
                                <m:r>
                                  <a:rPr lang="en-US" altLang="zh-CN" sz="2400" b="0" i="1" smtClean="0">
                                    <a:latin typeface="Cambria Math"/>
                                    <a:ea typeface="Cambria Math"/>
                                  </a:rPr>
                                  <m:t>𝑓</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b="0" i="1" smtClean="0">
                                        <a:latin typeface="Cambria Math"/>
                                      </a:rPr>
                                      <m:t>𝑥</m:t>
                                    </m:r>
                                  </m:e>
                                  <m:sub>
                                    <m:r>
                                      <a:rPr lang="en-US" altLang="zh-CN" sz="2400" b="0" i="1" smtClean="0">
                                        <a:latin typeface="Cambria Math"/>
                                      </a:rPr>
                                      <m:t>0</m:t>
                                    </m:r>
                                  </m:sub>
                                </m:sSub>
                                <m:r>
                                  <a:rPr lang="en-US" altLang="zh-CN" sz="2400" i="1">
                                    <a:latin typeface="Cambria Math"/>
                                  </a:rPr>
                                  <m:t>)</m:t>
                                </m:r>
                              </m:e>
                            </m:mr>
                            <m:mr>
                              <m:e>
                                <m:r>
                                  <a:rPr lang="en-US" altLang="zh-CN" sz="2400" i="1">
                                    <a:latin typeface="Cambria Math"/>
                                  </a:rPr>
                                  <m:t>𝑒𝑥𝑝</m:t>
                                </m:r>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a:rPr>
                                          <m:t>𝐸</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𝑆</m:t>
                                                </m:r>
                                              </m:e>
                                              <m:sub>
                                                <m:r>
                                                  <a:rPr lang="en-US" altLang="zh-CN" sz="2400" i="1">
                                                    <a:latin typeface="Cambria Math"/>
                                                  </a:rPr>
                                                  <m:t>𝑖</m:t>
                                                </m:r>
                                              </m:sub>
                                            </m:sSub>
                                          </m:e>
                                        </m:d>
                                        <m:r>
                                          <a:rPr lang="en-US" altLang="zh-CN" sz="2400" i="1">
                                            <a:latin typeface="Cambria Math"/>
                                          </a:rPr>
                                          <m:t>−</m:t>
                                        </m:r>
                                        <m:r>
                                          <a:rPr lang="en-US" altLang="zh-CN" sz="2400" i="1">
                                            <a:latin typeface="Cambria Math"/>
                                          </a:rPr>
                                          <m:t>𝐸</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𝑆</m:t>
                                            </m:r>
                                          </m:e>
                                          <m:sub>
                                            <m:r>
                                              <a:rPr lang="en-US" altLang="zh-CN" sz="2400" i="1">
                                                <a:latin typeface="Cambria Math"/>
                                              </a:rPr>
                                              <m:t>𝑗</m:t>
                                            </m:r>
                                          </m:sub>
                                        </m:sSub>
                                        <m:r>
                                          <a:rPr lang="en-US" altLang="zh-CN" sz="2400" i="1">
                                            <a:latin typeface="Cambria Math"/>
                                          </a:rPr>
                                          <m:t>)</m:t>
                                        </m:r>
                                      </m:num>
                                      <m:den>
                                        <m:sSub>
                                          <m:sSubPr>
                                            <m:ctrlPr>
                                              <a:rPr lang="en-US" altLang="zh-CN" sz="2400" i="1">
                                                <a:latin typeface="Cambria Math" panose="02040503050406030204" pitchFamily="18" charset="0"/>
                                              </a:rPr>
                                            </m:ctrlPr>
                                          </m:sSubPr>
                                          <m:e>
                                            <m:r>
                                              <a:rPr lang="en-US" altLang="zh-CN" sz="2400" i="1">
                                                <a:latin typeface="Cambria Math"/>
                                              </a:rPr>
                                              <m:t>𝐾</m:t>
                                            </m:r>
                                          </m:e>
                                          <m:sub>
                                            <m:r>
                                              <a:rPr lang="en-US" altLang="zh-CN" sz="2400" i="1">
                                                <a:latin typeface="Cambria Math"/>
                                              </a:rPr>
                                              <m:t>𝐵</m:t>
                                            </m:r>
                                          </m:sub>
                                        </m:sSub>
                                        <m:r>
                                          <a:rPr lang="en-US" altLang="zh-CN" sz="2400" i="1">
                                            <a:latin typeface="Cambria Math"/>
                                          </a:rPr>
                                          <m:t>𝑇</m:t>
                                        </m:r>
                                      </m:den>
                                    </m:f>
                                  </m:e>
                                </m:d>
                              </m:e>
                              <m:e>
                                <m:r>
                                  <a:rPr lang="en-US" altLang="zh-CN" sz="2400" i="1">
                                    <a:latin typeface="Cambria Math"/>
                                  </a:rPr>
                                  <m:t>𝑓</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𝑥</m:t>
                                        </m:r>
                                      </m:e>
                                      <m:sup>
                                        <m:r>
                                          <a:rPr lang="en-US" altLang="zh-CN" sz="2400" i="1">
                                            <a:latin typeface="Cambria Math"/>
                                          </a:rPr>
                                          <m:t>′</m:t>
                                        </m:r>
                                      </m:sup>
                                    </m:sSup>
                                  </m:e>
                                </m:d>
                                <m:r>
                                  <a:rPr lang="en-US" altLang="zh-CN" sz="2400" b="0" i="1" smtClean="0">
                                    <a:latin typeface="Cambria Math"/>
                                  </a:rPr>
                                  <m:t>&gt;</m:t>
                                </m:r>
                                <m:r>
                                  <a:rPr lang="en-US" altLang="zh-CN" sz="2400" i="1">
                                    <a:latin typeface="Cambria Math"/>
                                    <a:ea typeface="Cambria Math"/>
                                  </a:rPr>
                                  <m:t>𝑓</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𝑥</m:t>
                                    </m:r>
                                  </m:e>
                                  <m:sub>
                                    <m:r>
                                      <a:rPr lang="en-US" altLang="zh-CN" sz="2400" i="1">
                                        <a:latin typeface="Cambria Math"/>
                                      </a:rPr>
                                      <m:t>0</m:t>
                                    </m:r>
                                  </m:sub>
                                </m:sSub>
                                <m:r>
                                  <a:rPr lang="en-US" altLang="zh-CN" sz="2400" i="1">
                                    <a:latin typeface="Cambria Math"/>
                                  </a:rPr>
                                  <m:t>)</m:t>
                                </m:r>
                              </m:e>
                            </m:mr>
                          </m:m>
                        </m:e>
                      </m:d>
                    </m:oMath>
                  </m:oMathPara>
                </a14:m>
                <a:endParaRPr lang="en-US" altLang="zh-CN" sz="2400" dirty="0"/>
              </a:p>
              <a:p>
                <a:pPr indent="720000"/>
                <a:endParaRPr lang="en-US" altLang="zh-CN" sz="2400" dirty="0"/>
              </a:p>
              <a:p>
                <a:pPr indent="720000" algn="just"/>
                <a:r>
                  <a:rPr lang="zh-CN" altLang="zh-CN" sz="2400" dirty="0"/>
                  <a:t>换句话说，如果生成的解</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𝑥</m:t>
                        </m:r>
                      </m:e>
                      <m:sup>
                        <m:r>
                          <a:rPr lang="en-US" altLang="zh-CN" sz="2400" i="1" dirty="0">
                            <a:latin typeface="Cambria Math"/>
                          </a:rPr>
                          <m:t>′</m:t>
                        </m:r>
                      </m:sup>
                    </m:sSup>
                  </m:oMath>
                </a14:m>
                <a:r>
                  <a:rPr lang="zh-CN" altLang="zh-CN" sz="2400" dirty="0"/>
                  <a:t>的函数值比前一个解的函数值更小，则接受</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𝑥</m:t>
                        </m:r>
                      </m:e>
                      <m:sup>
                        <m:r>
                          <a:rPr lang="en-US" altLang="zh-CN" sz="2400" i="1" dirty="0">
                            <a:latin typeface="Cambria Math"/>
                          </a:rPr>
                          <m:t>′</m:t>
                        </m:r>
                      </m:sup>
                    </m:sSup>
                  </m:oMath>
                </a14:m>
                <a:r>
                  <a:rPr lang="zh-CN" altLang="zh-CN" sz="2400" dirty="0"/>
                  <a:t>作为一个新解，否则以概率接受</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𝑥</m:t>
                        </m:r>
                      </m:e>
                      <m:sup>
                        <m:r>
                          <a:rPr lang="en-US" altLang="zh-CN" sz="2400" i="1" dirty="0">
                            <a:latin typeface="Cambria Math"/>
                          </a:rPr>
                          <m:t>′</m:t>
                        </m:r>
                      </m:sup>
                    </m:sSup>
                  </m:oMath>
                </a14:m>
                <a:r>
                  <a:rPr lang="zh-CN" altLang="zh-CN" sz="2400" dirty="0"/>
                  <a:t>作为一个新解。泛泛地说，对于某一个温度</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a:rPr>
                          <m:t>𝑇</m:t>
                        </m:r>
                      </m:e>
                      <m:sub>
                        <m:r>
                          <a:rPr lang="en-US" altLang="zh-CN" sz="2400" b="0" i="1" smtClean="0">
                            <a:latin typeface="Cambria Math"/>
                          </a:rPr>
                          <m:t>𝑖</m:t>
                        </m:r>
                      </m:sub>
                    </m:sSub>
                  </m:oMath>
                </a14:m>
                <a:r>
                  <a:rPr lang="zh-CN" altLang="zh-CN" sz="2400" dirty="0"/>
                  <a:t>和该优化问题的一个解</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a:rPr>
                          <m:t>𝑥</m:t>
                        </m:r>
                      </m:e>
                      <m:sub>
                        <m:r>
                          <a:rPr lang="en-US" altLang="zh-CN" sz="2400" b="0" i="1" dirty="0" smtClean="0">
                            <a:latin typeface="Cambria Math"/>
                          </a:rPr>
                          <m:t>𝑘</m:t>
                        </m:r>
                      </m:sub>
                    </m:sSub>
                  </m:oMath>
                </a14:m>
                <a:r>
                  <a:rPr lang="zh-CN" altLang="zh-CN" sz="2400" dirty="0"/>
                  <a:t>，可以生成</a:t>
                </a:r>
                <a14:m>
                  <m:oMath xmlns:m="http://schemas.openxmlformats.org/officeDocument/2006/math">
                    <m:sSup>
                      <m:sSupPr>
                        <m:ctrlPr>
                          <a:rPr lang="en-US" altLang="zh-CN" sz="2400" i="1" dirty="0" smtClean="0">
                            <a:latin typeface="Cambria Math" panose="02040503050406030204" pitchFamily="18" charset="0"/>
                          </a:rPr>
                        </m:ctrlPr>
                      </m:sSupPr>
                      <m:e>
                        <m:r>
                          <a:rPr lang="en-US" altLang="zh-CN" sz="2400" b="0" i="1" dirty="0" smtClean="0">
                            <a:latin typeface="Cambria Math"/>
                          </a:rPr>
                          <m:t>𝑥</m:t>
                        </m:r>
                      </m:e>
                      <m:sup>
                        <m:r>
                          <a:rPr lang="en-US" altLang="zh-CN" sz="2400" b="0" i="1" dirty="0" smtClean="0">
                            <a:latin typeface="Cambria Math"/>
                          </a:rPr>
                          <m:t>′</m:t>
                        </m:r>
                      </m:sup>
                    </m:sSup>
                  </m:oMath>
                </a14:m>
                <a:r>
                  <a:rPr lang="zh-CN" altLang="zh-CN" sz="2400" dirty="0"/>
                  <a:t>。接受</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𝑥</m:t>
                        </m:r>
                      </m:e>
                      <m:sup>
                        <m:r>
                          <a:rPr lang="en-US" altLang="zh-CN" sz="2400" i="1" dirty="0">
                            <a:latin typeface="Cambria Math"/>
                          </a:rPr>
                          <m:t>′</m:t>
                        </m:r>
                      </m:sup>
                    </m:sSup>
                  </m:oMath>
                </a14:m>
                <a:r>
                  <a:rPr lang="zh-CN" altLang="zh-CN" sz="2400" dirty="0"/>
                  <a:t>作为下一个新解的概率为：</a:t>
                </a:r>
                <a:endParaRPr lang="en-US" altLang="zh-CN" sz="2400" dirty="0"/>
              </a:p>
              <a:p>
                <a:pPr indent="720000"/>
                <a:endParaRPr lang="en-US" altLang="zh-CN" sz="2400" dirty="0"/>
              </a:p>
              <a:p>
                <a:pPr/>
                <a14:m>
                  <m:oMathPara xmlns:m="http://schemas.openxmlformats.org/officeDocument/2006/math">
                    <m:oMathParaPr>
                      <m:jc m:val="centerGroup"/>
                    </m:oMathParaPr>
                    <m:oMath xmlns:m="http://schemas.openxmlformats.org/officeDocument/2006/math">
                      <m:r>
                        <a:rPr lang="en-US" altLang="zh-CN" sz="2400" i="1">
                          <a:latin typeface="Cambria Math"/>
                        </a:rPr>
                        <m:t>𝑝</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𝑥</m:t>
                              </m:r>
                            </m:e>
                            <m:sub>
                              <m:r>
                                <a:rPr lang="en-US" altLang="zh-CN" sz="2400" b="0" i="1" smtClean="0">
                                  <a:latin typeface="Cambria Math"/>
                                </a:rPr>
                                <m:t>𝑘</m:t>
                              </m:r>
                              <m:r>
                                <a:rPr lang="en-US" altLang="zh-CN" sz="2400" b="0" i="1" smtClean="0">
                                  <a:latin typeface="Cambria Math"/>
                                </a:rPr>
                                <m:t>+1</m:t>
                              </m:r>
                            </m:sub>
                          </m:sSub>
                          <m:r>
                            <a:rPr lang="en-US" altLang="zh-CN" sz="2400" i="1">
                              <a:latin typeface="Cambria Math"/>
                              <a:ea typeface="Cambria Math"/>
                            </a:rPr>
                            <m:t>→</m:t>
                          </m:r>
                          <m:sSup>
                            <m:sSupPr>
                              <m:ctrlPr>
                                <a:rPr lang="en-US" altLang="zh-CN" sz="2400" i="1">
                                  <a:latin typeface="Cambria Math" panose="02040503050406030204" pitchFamily="18" charset="0"/>
                                  <a:ea typeface="Cambria Math"/>
                                </a:rPr>
                              </m:ctrlPr>
                            </m:sSupPr>
                            <m:e>
                              <m:r>
                                <a:rPr lang="en-US" altLang="zh-CN" sz="2400" i="1">
                                  <a:latin typeface="Cambria Math"/>
                                  <a:ea typeface="Cambria Math"/>
                                </a:rPr>
                                <m:t>𝑥</m:t>
                              </m:r>
                            </m:e>
                            <m:sup>
                              <m:r>
                                <a:rPr lang="en-US" altLang="zh-CN" sz="2400" i="1">
                                  <a:latin typeface="Cambria Math"/>
                                  <a:ea typeface="Cambria Math"/>
                                </a:rPr>
                                <m:t>′</m:t>
                              </m:r>
                            </m:sup>
                          </m:sSup>
                        </m:e>
                      </m:d>
                      <m:r>
                        <a:rPr lang="en-US" altLang="zh-CN" sz="2400" i="1">
                          <a:latin typeface="Cambria Math"/>
                        </a:rPr>
                        <m:t>=</m:t>
                      </m:r>
                      <m:d>
                        <m:dPr>
                          <m:begChr m:val="{"/>
                          <m:endChr m:val=""/>
                          <m:ctrlPr>
                            <a:rPr lang="en-US" altLang="zh-CN" sz="2400" i="1">
                              <a:latin typeface="Cambria Math" panose="02040503050406030204" pitchFamily="18" charset="0"/>
                            </a:rPr>
                          </m:ctrlPr>
                        </m:dPr>
                        <m:e>
                          <m:m>
                            <m:mPr>
                              <m:mcs>
                                <m:mc>
                                  <m:mcPr>
                                    <m:count m:val="2"/>
                                    <m:mcJc m:val="center"/>
                                  </m:mcPr>
                                </m:mc>
                              </m:mcs>
                              <m:ctrlPr>
                                <a:rPr lang="en-US" altLang="zh-CN" sz="2400" i="1">
                                  <a:latin typeface="Cambria Math" panose="02040503050406030204" pitchFamily="18" charset="0"/>
                                </a:rPr>
                              </m:ctrlPr>
                            </m:mPr>
                            <m:mr>
                              <m:e>
                                <m:r>
                                  <m:rPr>
                                    <m:brk m:alnAt="7"/>
                                  </m:rPr>
                                  <a:rPr lang="en-US" altLang="zh-CN" sz="2400" i="1">
                                    <a:latin typeface="Cambria Math"/>
                                  </a:rPr>
                                  <m:t>1</m:t>
                                </m:r>
                              </m:e>
                              <m:e>
                                <m:r>
                                  <a:rPr lang="en-US" altLang="zh-CN" sz="2400" i="1">
                                    <a:latin typeface="Cambria Math"/>
                                  </a:rPr>
                                  <m:t>𝑓</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𝑥</m:t>
                                        </m:r>
                                      </m:e>
                                      <m:sup>
                                        <m:r>
                                          <a:rPr lang="en-US" altLang="zh-CN" sz="2400" i="1">
                                            <a:latin typeface="Cambria Math"/>
                                          </a:rPr>
                                          <m:t>′</m:t>
                                        </m:r>
                                      </m:sup>
                                    </m:sSup>
                                  </m:e>
                                </m:d>
                                <m:r>
                                  <a:rPr lang="en-US" altLang="zh-CN" sz="2400" i="1">
                                    <a:latin typeface="Cambria Math"/>
                                    <a:ea typeface="Cambria Math"/>
                                  </a:rPr>
                                  <m:t>≤</m:t>
                                </m:r>
                                <m:r>
                                  <a:rPr lang="en-US" altLang="zh-CN" sz="2400" i="1">
                                    <a:latin typeface="Cambria Math"/>
                                    <a:ea typeface="Cambria Math"/>
                                  </a:rPr>
                                  <m:t>𝑓</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𝑥</m:t>
                                    </m:r>
                                  </m:e>
                                  <m:sub>
                                    <m:r>
                                      <a:rPr lang="en-US" altLang="zh-CN" sz="2400" i="1">
                                        <a:latin typeface="Cambria Math"/>
                                      </a:rPr>
                                      <m:t>0</m:t>
                                    </m:r>
                                  </m:sub>
                                </m:sSub>
                                <m:r>
                                  <a:rPr lang="en-US" altLang="zh-CN" sz="2400" i="1">
                                    <a:latin typeface="Cambria Math"/>
                                  </a:rPr>
                                  <m:t>)</m:t>
                                </m:r>
                              </m:e>
                            </m:mr>
                            <m:mr>
                              <m:e>
                                <m:r>
                                  <a:rPr lang="en-US" altLang="zh-CN" sz="2400" i="1">
                                    <a:latin typeface="Cambria Math"/>
                                  </a:rPr>
                                  <m:t>𝑒𝑥𝑝</m:t>
                                </m:r>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a:rPr>
                                          <m:t>𝐸</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𝑆</m:t>
                                                </m:r>
                                              </m:e>
                                              <m:sub>
                                                <m:r>
                                                  <a:rPr lang="en-US" altLang="zh-CN" sz="2400" i="1">
                                                    <a:latin typeface="Cambria Math"/>
                                                  </a:rPr>
                                                  <m:t>𝑖</m:t>
                                                </m:r>
                                              </m:sub>
                                            </m:sSub>
                                          </m:e>
                                        </m:d>
                                        <m:r>
                                          <a:rPr lang="en-US" altLang="zh-CN" sz="2400" i="1">
                                            <a:latin typeface="Cambria Math"/>
                                          </a:rPr>
                                          <m:t>−</m:t>
                                        </m:r>
                                        <m:r>
                                          <a:rPr lang="en-US" altLang="zh-CN" sz="2400" i="1">
                                            <a:latin typeface="Cambria Math"/>
                                          </a:rPr>
                                          <m:t>𝐸</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𝑆</m:t>
                                            </m:r>
                                          </m:e>
                                          <m:sub>
                                            <m:r>
                                              <a:rPr lang="en-US" altLang="zh-CN" sz="2400" i="1">
                                                <a:latin typeface="Cambria Math"/>
                                              </a:rPr>
                                              <m:t>𝑗</m:t>
                                            </m:r>
                                          </m:sub>
                                        </m:sSub>
                                        <m:r>
                                          <a:rPr lang="en-US" altLang="zh-CN" sz="2400" i="1">
                                            <a:latin typeface="Cambria Math"/>
                                          </a:rPr>
                                          <m:t>)</m:t>
                                        </m:r>
                                      </m:num>
                                      <m:den>
                                        <m:sSub>
                                          <m:sSubPr>
                                            <m:ctrlPr>
                                              <a:rPr lang="en-US" altLang="zh-CN" sz="2400" i="1">
                                                <a:latin typeface="Cambria Math" panose="02040503050406030204" pitchFamily="18" charset="0"/>
                                              </a:rPr>
                                            </m:ctrlPr>
                                          </m:sSubPr>
                                          <m:e>
                                            <m:r>
                                              <a:rPr lang="en-US" altLang="zh-CN" sz="2400" i="1">
                                                <a:latin typeface="Cambria Math"/>
                                              </a:rPr>
                                              <m:t>𝐾</m:t>
                                            </m:r>
                                          </m:e>
                                          <m:sub>
                                            <m:r>
                                              <a:rPr lang="en-US" altLang="zh-CN" sz="2400" i="1">
                                                <a:latin typeface="Cambria Math"/>
                                              </a:rPr>
                                              <m:t>𝐵</m:t>
                                            </m:r>
                                          </m:sub>
                                        </m:sSub>
                                        <m:r>
                                          <a:rPr lang="en-US" altLang="zh-CN" sz="2400" i="1">
                                            <a:latin typeface="Cambria Math"/>
                                          </a:rPr>
                                          <m:t>𝑇</m:t>
                                        </m:r>
                                      </m:den>
                                    </m:f>
                                  </m:e>
                                </m:d>
                              </m:e>
                              <m:e>
                                <m:r>
                                  <a:rPr lang="en-US" altLang="zh-CN" sz="2400" i="1">
                                    <a:latin typeface="Cambria Math"/>
                                  </a:rPr>
                                  <m:t>𝑓</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𝑥</m:t>
                                        </m:r>
                                      </m:e>
                                      <m:sup>
                                        <m:r>
                                          <a:rPr lang="en-US" altLang="zh-CN" sz="2400" i="1">
                                            <a:latin typeface="Cambria Math"/>
                                          </a:rPr>
                                          <m:t>′</m:t>
                                        </m:r>
                                      </m:sup>
                                    </m:sSup>
                                  </m:e>
                                </m:d>
                                <m:r>
                                  <a:rPr lang="en-US" altLang="zh-CN" sz="2400" i="1">
                                    <a:latin typeface="Cambria Math"/>
                                  </a:rPr>
                                  <m:t>&gt;</m:t>
                                </m:r>
                                <m:r>
                                  <a:rPr lang="en-US" altLang="zh-CN" sz="2400" i="1">
                                    <a:latin typeface="Cambria Math"/>
                                    <a:ea typeface="Cambria Math"/>
                                  </a:rPr>
                                  <m:t>𝑓</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𝑥</m:t>
                                    </m:r>
                                  </m:e>
                                  <m:sub>
                                    <m:r>
                                      <a:rPr lang="en-US" altLang="zh-CN" sz="2400" i="1">
                                        <a:latin typeface="Cambria Math"/>
                                      </a:rPr>
                                      <m:t>0</m:t>
                                    </m:r>
                                  </m:sub>
                                </m:sSub>
                                <m:r>
                                  <a:rPr lang="en-US" altLang="zh-CN" sz="2400" i="1">
                                    <a:latin typeface="Cambria Math"/>
                                  </a:rPr>
                                  <m:t>)</m:t>
                                </m:r>
                              </m:e>
                            </m:mr>
                          </m:m>
                        </m:e>
                      </m:d>
                    </m:oMath>
                  </m:oMathPara>
                </a14:m>
                <a:endParaRPr lang="en-US" altLang="zh-CN" sz="2800" dirty="0"/>
              </a:p>
            </p:txBody>
          </p:sp>
        </mc:Choice>
        <mc:Fallback xmlns="">
          <p:sp>
            <p:nvSpPr>
              <p:cNvPr id="2050" name="文本框 1"/>
              <p:cNvSpPr txBox="1">
                <a:spLocks noRot="1" noChangeAspect="1" noMove="1" noResize="1" noEditPoints="1" noAdjustHandles="1" noChangeArrowheads="1" noChangeShapeType="1" noTextEdit="1"/>
              </p:cNvSpPr>
              <p:nvPr/>
            </p:nvSpPr>
            <p:spPr>
              <a:xfrm>
                <a:off x="251520" y="1301062"/>
                <a:ext cx="8640960" cy="5043432"/>
              </a:xfrm>
              <a:prstGeom prst="rect">
                <a:avLst/>
              </a:prstGeom>
              <a:blipFill>
                <a:blip r:embed="rId2"/>
                <a:stretch>
                  <a:fillRect l="-1058" r="-1058"/>
                </a:stretch>
              </a:blipFill>
              <a:ln w="9525">
                <a:noFill/>
              </a:ln>
            </p:spPr>
            <p:txBody>
              <a:bodyPr/>
              <a:lstStyle/>
              <a:p>
                <a:r>
                  <a:rPr lang="zh-CN" altLang="en-US">
                    <a:noFill/>
                  </a:rPr>
                  <a:t> </a:t>
                </a:r>
              </a:p>
            </p:txBody>
          </p:sp>
        </mc:Fallback>
      </mc:AlternateContent>
    </p:spTree>
    <p:extLst>
      <p:ext uri="{BB962C8B-B14F-4D97-AF65-F5344CB8AC3E}">
        <p14:creationId xmlns:p14="http://schemas.microsoft.com/office/powerpoint/2010/main" val="133773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1000"/>
                                        <p:tgtEl>
                                          <p:spTgt spid="2050"/>
                                        </p:tgtEl>
                                      </p:cBhvr>
                                    </p:animEffect>
                                    <p:anim calcmode="lin" valueType="num">
                                      <p:cBhvr>
                                        <p:cTn id="14" dur="1000" fill="hold"/>
                                        <p:tgtEl>
                                          <p:spTgt spid="2050"/>
                                        </p:tgtEl>
                                        <p:attrNameLst>
                                          <p:attrName>ppt_x</p:attrName>
                                        </p:attrNameLst>
                                      </p:cBhvr>
                                      <p:tavLst>
                                        <p:tav tm="0">
                                          <p:val>
                                            <p:strVal val="#ppt_x"/>
                                          </p:val>
                                        </p:tav>
                                        <p:tav tm="100000">
                                          <p:val>
                                            <p:strVal val="#ppt_x"/>
                                          </p:val>
                                        </p:tav>
                                      </p:tavLst>
                                    </p:anim>
                                    <p:anim calcmode="lin" valueType="num">
                                      <p:cBhvr>
                                        <p:cTn id="15"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672408"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5.2 </a:t>
            </a:r>
            <a:r>
              <a:rPr lang="zh-CN" altLang="en-US" sz="3200" b="1" dirty="0">
                <a:solidFill>
                  <a:srgbClr val="000000"/>
                </a:solidFill>
                <a:latin typeface="Times New Roman" panose="02020603050405020304" charset="0"/>
                <a:ea typeface="楷体_GB2312" pitchFamily="49" charset="-122"/>
              </a:rPr>
              <a:t>模拟退火算法</a:t>
            </a:r>
            <a:endParaRPr lang="zh-CN" altLang="zh-CN" sz="3200" b="1" dirty="0">
              <a:solidFill>
                <a:srgbClr val="000000"/>
              </a:solidFill>
              <a:latin typeface="Times New Roman" panose="02020603050405020304" charset="0"/>
              <a:ea typeface="楷体_GB2312" pitchFamily="49" charset="-122"/>
            </a:endParaRPr>
          </a:p>
        </p:txBody>
      </p:sp>
      <mc:AlternateContent xmlns:mc="http://schemas.openxmlformats.org/markup-compatibility/2006" xmlns:a14="http://schemas.microsoft.com/office/drawing/2010/main">
        <mc:Choice Requires="a14">
          <p:sp>
            <p:nvSpPr>
              <p:cNvPr id="2050" name="文本框 1"/>
              <p:cNvSpPr txBox="1"/>
              <p:nvPr/>
            </p:nvSpPr>
            <p:spPr>
              <a:xfrm>
                <a:off x="251520" y="1556792"/>
                <a:ext cx="8208912" cy="4139851"/>
              </a:xfrm>
              <a:prstGeom prst="rect">
                <a:avLst/>
              </a:prstGeom>
              <a:noFill/>
              <a:ln w="9525">
                <a:noFill/>
              </a:ln>
            </p:spPr>
            <p:txBody>
              <a:bodyPr wrap="square" anchor="t">
                <a:spAutoFit/>
              </a:bodyPr>
              <a:lstStyle/>
              <a:p>
                <a:pPr indent="720000" algn="just"/>
                <a:r>
                  <a:rPr lang="zh-CN" altLang="zh-CN" sz="2400" dirty="0"/>
                  <a:t>在温度</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𝑇</m:t>
                        </m:r>
                      </m:e>
                      <m:sub>
                        <m:r>
                          <a:rPr lang="en-US" altLang="zh-CN" sz="2400" i="1">
                            <a:latin typeface="Cambria Math"/>
                          </a:rPr>
                          <m:t>𝑖</m:t>
                        </m:r>
                      </m:sub>
                    </m:sSub>
                  </m:oMath>
                </a14:m>
                <a:r>
                  <a:rPr lang="zh-CN" altLang="zh-CN" sz="2400" dirty="0"/>
                  <a:t>下，经过多次的转移之后，降低温度</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𝑇</m:t>
                        </m:r>
                      </m:e>
                      <m:sub>
                        <m:r>
                          <a:rPr lang="en-US" altLang="zh-CN" sz="2400" i="1">
                            <a:latin typeface="Cambria Math"/>
                          </a:rPr>
                          <m:t>𝑖</m:t>
                        </m:r>
                      </m:sub>
                    </m:sSub>
                    <m:r>
                      <a:rPr lang="en-US" altLang="zh-CN" sz="2400" i="1">
                        <a:latin typeface="Cambria Math"/>
                      </a:rPr>
                      <m:t> </m:t>
                    </m:r>
                  </m:oMath>
                </a14:m>
                <a:r>
                  <a:rPr lang="zh-CN" altLang="zh-CN" sz="2400" dirty="0"/>
                  <a:t>，得到</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𝑇</m:t>
                        </m:r>
                      </m:e>
                      <m:sub>
                        <m:r>
                          <a:rPr lang="en-US" altLang="zh-CN" sz="2400" i="1">
                            <a:latin typeface="Cambria Math"/>
                          </a:rPr>
                          <m:t>𝑖</m:t>
                        </m:r>
                        <m:r>
                          <a:rPr lang="en-US" altLang="zh-CN" sz="2400" b="0" i="1" smtClean="0">
                            <a:latin typeface="Cambria Math"/>
                          </a:rPr>
                          <m:t>+1</m:t>
                        </m:r>
                      </m:sub>
                    </m:sSub>
                    <m:r>
                      <a:rPr lang="en-US" altLang="zh-CN" sz="2400" b="0" i="0" smtClean="0">
                        <a:latin typeface="Cambria Math"/>
                      </a:rPr>
                      <m:t>&lt;</m:t>
                    </m:r>
                    <m:sSub>
                      <m:sSubPr>
                        <m:ctrlPr>
                          <a:rPr lang="en-US" altLang="zh-CN" sz="2400" i="1">
                            <a:latin typeface="Cambria Math" panose="02040503050406030204" pitchFamily="18" charset="0"/>
                          </a:rPr>
                        </m:ctrlPr>
                      </m:sSubPr>
                      <m:e>
                        <m:r>
                          <a:rPr lang="en-US" altLang="zh-CN" sz="2400" i="1">
                            <a:latin typeface="Cambria Math"/>
                          </a:rPr>
                          <m:t>𝑇</m:t>
                        </m:r>
                      </m:e>
                      <m:sub>
                        <m:r>
                          <a:rPr lang="en-US" altLang="zh-CN" sz="2400" i="1">
                            <a:latin typeface="Cambria Math"/>
                          </a:rPr>
                          <m:t>𝑖</m:t>
                        </m:r>
                      </m:sub>
                    </m:sSub>
                    <m:r>
                      <a:rPr lang="en-US" altLang="zh-CN" sz="2400" i="1">
                        <a:latin typeface="Cambria Math"/>
                      </a:rPr>
                      <m:t> </m:t>
                    </m:r>
                  </m:oMath>
                </a14:m>
                <a:r>
                  <a:rPr lang="zh-CN" altLang="zh-CN" sz="2400" dirty="0"/>
                  <a:t>。在</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𝑇</m:t>
                        </m:r>
                      </m:e>
                      <m:sub>
                        <m:r>
                          <a:rPr lang="en-US" altLang="zh-CN" sz="2400" i="1">
                            <a:latin typeface="Cambria Math"/>
                          </a:rPr>
                          <m:t>𝑖</m:t>
                        </m:r>
                        <m:r>
                          <a:rPr lang="en-US" altLang="zh-CN" sz="2400" i="1">
                            <a:latin typeface="Cambria Math"/>
                          </a:rPr>
                          <m:t>+1</m:t>
                        </m:r>
                      </m:sub>
                    </m:sSub>
                  </m:oMath>
                </a14:m>
                <a:r>
                  <a:rPr lang="zh-CN" altLang="zh-CN" sz="2400" dirty="0"/>
                  <a:t>下重复上述过程。因此整个优化过程就是不断寻找新解和缓慢降温的交替过程。最终的解是对该问题寻优的结果。我们注意到，在每个</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𝑇</m:t>
                        </m:r>
                      </m:e>
                      <m:sub>
                        <m:r>
                          <a:rPr lang="en-US" altLang="zh-CN" sz="2400" i="1">
                            <a:latin typeface="Cambria Math"/>
                          </a:rPr>
                          <m:t>𝑖</m:t>
                        </m:r>
                      </m:sub>
                    </m:sSub>
                  </m:oMath>
                </a14:m>
                <a:r>
                  <a:rPr lang="zh-CN" altLang="zh-CN" sz="2400" dirty="0"/>
                  <a:t>下，所得到的一个新状态</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a:rPr>
                          <m:t>𝑥</m:t>
                        </m:r>
                      </m:e>
                      <m:sub>
                        <m:r>
                          <a:rPr lang="en-US" altLang="zh-CN" sz="2400" i="1" dirty="0">
                            <a:latin typeface="Cambria Math"/>
                          </a:rPr>
                          <m:t>𝑘</m:t>
                        </m:r>
                        <m:r>
                          <a:rPr lang="en-US" altLang="zh-CN" sz="2400" b="0" i="1" dirty="0" smtClean="0">
                            <a:latin typeface="Cambria Math"/>
                          </a:rPr>
                          <m:t>+1</m:t>
                        </m:r>
                      </m:sub>
                    </m:sSub>
                  </m:oMath>
                </a14:m>
                <a:r>
                  <a:rPr lang="zh-CN" altLang="zh-CN" sz="2400" dirty="0"/>
                  <a:t>完全依赖于前一个状态</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a:rPr>
                          <m:t>𝑥</m:t>
                        </m:r>
                      </m:e>
                      <m:sub>
                        <m:r>
                          <a:rPr lang="en-US" altLang="zh-CN" sz="2400" i="1" dirty="0">
                            <a:latin typeface="Cambria Math"/>
                          </a:rPr>
                          <m:t>𝑘</m:t>
                        </m:r>
                      </m:sub>
                    </m:sSub>
                    <m:r>
                      <a:rPr lang="en-US" altLang="zh-CN" sz="2400" i="1" dirty="0">
                        <a:latin typeface="Cambria Math"/>
                      </a:rPr>
                      <m:t> </m:t>
                    </m:r>
                  </m:oMath>
                </a14:m>
                <a:r>
                  <a:rPr lang="zh-CN" altLang="zh-CN" sz="2400" dirty="0"/>
                  <a:t>，但可以和前面的状态无关，因此这是一个马尔可夫过程。使用马尔可夫过程对上述模拟退火的步骤进行分析，结果表明：从任何一个状态</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a:rPr>
                          <m:t>𝑥</m:t>
                        </m:r>
                      </m:e>
                      <m:sub>
                        <m:r>
                          <a:rPr lang="en-US" altLang="zh-CN" sz="2400" i="1" dirty="0">
                            <a:latin typeface="Cambria Math"/>
                          </a:rPr>
                          <m:t>𝑘</m:t>
                        </m:r>
                      </m:sub>
                    </m:sSub>
                  </m:oMath>
                </a14:m>
                <a:r>
                  <a:rPr lang="zh-CN" altLang="zh-CN" sz="2400" dirty="0"/>
                  <a:t>生成</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𝑥</m:t>
                        </m:r>
                      </m:e>
                      <m:sup>
                        <m:r>
                          <a:rPr lang="en-US" altLang="zh-CN" sz="2400" i="1" dirty="0">
                            <a:latin typeface="Cambria Math"/>
                          </a:rPr>
                          <m:t>′</m:t>
                        </m:r>
                      </m:sup>
                    </m:sSup>
                  </m:oMath>
                </a14:m>
                <a:r>
                  <a:rPr lang="zh-CN" altLang="zh-CN" sz="2400" dirty="0"/>
                  <a:t>的概率，在</a:t>
                </a:r>
                <a14:m>
                  <m:oMath xmlns:m="http://schemas.openxmlformats.org/officeDocument/2006/math">
                    <m:sSub>
                      <m:sSubPr>
                        <m:ctrlPr>
                          <a:rPr lang="en-US" altLang="zh-CN" sz="2400" i="1" dirty="0">
                            <a:latin typeface="Cambria Math" panose="02040503050406030204" pitchFamily="18" charset="0"/>
                          </a:rPr>
                        </m:ctrlPr>
                      </m:sSubPr>
                      <m:e>
                        <m:r>
                          <a:rPr lang="en-US" altLang="zh-CN" sz="2400" b="0" i="1" dirty="0" smtClean="0">
                            <a:latin typeface="Cambria Math"/>
                          </a:rPr>
                          <m:t>𝑁</m:t>
                        </m:r>
                        <m:r>
                          <a:rPr lang="en-US" altLang="zh-CN" sz="2400" b="0" i="1" dirty="0" smtClean="0">
                            <a:latin typeface="Cambria Math"/>
                          </a:rPr>
                          <m:t>(</m:t>
                        </m:r>
                        <m:r>
                          <a:rPr lang="en-US" altLang="zh-CN" sz="2400" i="1" dirty="0">
                            <a:latin typeface="Cambria Math"/>
                          </a:rPr>
                          <m:t>𝑥</m:t>
                        </m:r>
                      </m:e>
                      <m:sub>
                        <m:r>
                          <a:rPr lang="en-US" altLang="zh-CN" sz="2400" i="1" dirty="0">
                            <a:latin typeface="Cambria Math"/>
                          </a:rPr>
                          <m:t>𝑘</m:t>
                        </m:r>
                      </m:sub>
                    </m:sSub>
                    <m:r>
                      <a:rPr lang="en-US" altLang="zh-CN" sz="2400" b="0" i="1" dirty="0" smtClean="0">
                        <a:latin typeface="Cambria Math"/>
                      </a:rPr>
                      <m:t>)</m:t>
                    </m:r>
                  </m:oMath>
                </a14:m>
                <a:r>
                  <a:rPr lang="zh-CN" altLang="zh-CN" sz="2400" dirty="0"/>
                  <a:t>中是均匀分布的，那么经过有限次的转换，在温度</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𝑇</m:t>
                        </m:r>
                      </m:e>
                      <m:sub>
                        <m:r>
                          <a:rPr lang="en-US" altLang="zh-CN" sz="2400" i="1">
                            <a:latin typeface="Cambria Math"/>
                          </a:rPr>
                          <m:t>𝑖</m:t>
                        </m:r>
                      </m:sub>
                    </m:sSub>
                  </m:oMath>
                </a14:m>
                <a:r>
                  <a:rPr lang="zh-CN" altLang="zh-CN" sz="2400" dirty="0"/>
                  <a:t>下的平衡态</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a:rPr>
                          <m:t>𝑥</m:t>
                        </m:r>
                      </m:e>
                      <m:sub>
                        <m:r>
                          <a:rPr lang="en-US" altLang="zh-CN" sz="2400" i="1" dirty="0">
                            <a:latin typeface="Cambria Math"/>
                          </a:rPr>
                          <m:t>𝑘</m:t>
                        </m:r>
                      </m:sub>
                    </m:sSub>
                  </m:oMath>
                </a14:m>
                <a:r>
                  <a:rPr lang="zh-CN" altLang="zh-CN" sz="2400" dirty="0"/>
                  <a:t>的分布由下式给出：</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a:rPr>
                          <m:t>𝑝</m:t>
                        </m:r>
                      </m:e>
                      <m:sub>
                        <m:r>
                          <a:rPr lang="en-US" altLang="zh-CN" sz="2400" b="0" i="1" smtClean="0">
                            <a:latin typeface="Cambria Math"/>
                          </a:rPr>
                          <m:t>𝑘</m:t>
                        </m:r>
                      </m:sub>
                    </m:sSub>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a:rPr>
                              <m:t>𝑇</m:t>
                            </m:r>
                          </m:e>
                          <m:sub>
                            <m:r>
                              <a:rPr lang="en-US" altLang="zh-CN" sz="2400" b="0" i="1" smtClean="0">
                                <a:latin typeface="Cambria Math"/>
                              </a:rPr>
                              <m:t>𝑖</m:t>
                            </m:r>
                          </m:sub>
                        </m:sSub>
                      </m:e>
                    </m:d>
                    <m:r>
                      <a:rPr lang="en-US" altLang="zh-CN" sz="2400" b="0" i="1" smtClean="0">
                        <a:latin typeface="Cambria Math"/>
                      </a:rPr>
                      <m:t>=</m:t>
                    </m:r>
                    <m:f>
                      <m:fPr>
                        <m:ctrlPr>
                          <a:rPr lang="en-US" altLang="zh-CN" sz="2400" b="0" i="1" smtClean="0">
                            <a:latin typeface="Cambria Math" panose="02040503050406030204" pitchFamily="18" charset="0"/>
                          </a:rPr>
                        </m:ctrlPr>
                      </m:fPr>
                      <m:num>
                        <m:sSup>
                          <m:sSupPr>
                            <m:ctrlPr>
                              <a:rPr lang="en-US" altLang="zh-CN" sz="2400" i="1">
                                <a:latin typeface="Cambria Math" panose="02040503050406030204" pitchFamily="18" charset="0"/>
                              </a:rPr>
                            </m:ctrlPr>
                          </m:sSupPr>
                          <m:e>
                            <m:r>
                              <a:rPr lang="en-US" altLang="zh-CN" sz="2400" i="1">
                                <a:latin typeface="Cambria Math"/>
                              </a:rPr>
                              <m:t>𝑒</m:t>
                            </m:r>
                          </m:e>
                          <m:sup>
                            <m:r>
                              <a:rPr lang="en-US" altLang="zh-CN" sz="2400" i="1">
                                <a:latin typeface="Cambria Math"/>
                              </a:rPr>
                              <m:t>−</m:t>
                            </m:r>
                            <m:r>
                              <a:rPr lang="en-US" altLang="zh-CN" sz="2400" i="1">
                                <a:latin typeface="Cambria Math"/>
                              </a:rPr>
                              <m:t>𝑓</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𝑥</m:t>
                                </m:r>
                              </m:e>
                              <m:sub>
                                <m:r>
                                  <a:rPr lang="en-US" altLang="zh-CN" sz="2400" i="1">
                                    <a:latin typeface="Cambria Math"/>
                                  </a:rPr>
                                  <m:t>𝑖</m:t>
                                </m:r>
                              </m:sub>
                            </m:sSub>
                            <m:r>
                              <a:rPr lang="en-US" altLang="zh-CN" sz="2400" i="1">
                                <a:latin typeface="Cambria Math"/>
                              </a:rPr>
                              <m:t>)/</m:t>
                            </m:r>
                            <m:r>
                              <a:rPr lang="en-US" altLang="zh-CN" sz="2400" b="0" i="1" smtClean="0">
                                <a:latin typeface="Cambria Math"/>
                              </a:rPr>
                              <m:t>𝑇</m:t>
                            </m:r>
                          </m:sup>
                        </m:sSup>
                      </m:num>
                      <m:den>
                        <m:nary>
                          <m:naryPr>
                            <m:chr m:val="∑"/>
                            <m:limLoc m:val="subSup"/>
                            <m:supHide m:val="on"/>
                            <m:ctrlPr>
                              <a:rPr lang="en-US" altLang="zh-CN" sz="2400" b="0" i="1" smtClean="0">
                                <a:latin typeface="Cambria Math" panose="02040503050406030204" pitchFamily="18" charset="0"/>
                              </a:rPr>
                            </m:ctrlPr>
                          </m:naryPr>
                          <m:sub>
                            <m:r>
                              <m:rPr>
                                <m:brk m:alnAt="9"/>
                              </m:rPr>
                              <a:rPr lang="en-US" altLang="zh-CN" sz="2400" b="0" i="1" smtClean="0">
                                <a:latin typeface="Cambria Math"/>
                              </a:rPr>
                              <m:t>𝑗</m:t>
                            </m:r>
                            <m:r>
                              <a:rPr lang="en-US" altLang="zh-CN" sz="2400" b="0" i="1" smtClean="0">
                                <a:latin typeface="Cambria Math"/>
                                <a:ea typeface="Cambria Math"/>
                              </a:rPr>
                              <m:t>∈</m:t>
                            </m:r>
                            <m:r>
                              <a:rPr lang="en-US" altLang="zh-CN" sz="2400" b="0" i="1" smtClean="0">
                                <a:latin typeface="Cambria Math"/>
                                <a:ea typeface="Cambria Math"/>
                              </a:rPr>
                              <m:t>𝑆</m:t>
                            </m:r>
                          </m:sub>
                          <m:sup/>
                          <m:e>
                            <m:sSup>
                              <m:sSupPr>
                                <m:ctrlPr>
                                  <a:rPr lang="en-US" altLang="zh-CN" sz="2400" b="0" i="1" smtClean="0">
                                    <a:latin typeface="Cambria Math" panose="02040503050406030204" pitchFamily="18" charset="0"/>
                                  </a:rPr>
                                </m:ctrlPr>
                              </m:sSupPr>
                              <m:e>
                                <m:r>
                                  <a:rPr lang="en-US" altLang="zh-CN" sz="2400" b="0" i="1" smtClean="0">
                                    <a:latin typeface="Cambria Math"/>
                                  </a:rPr>
                                  <m:t>𝑒</m:t>
                                </m:r>
                              </m:e>
                              <m:sup>
                                <m:r>
                                  <a:rPr lang="en-US" altLang="zh-CN" sz="2400" b="0" i="1" smtClean="0">
                                    <a:latin typeface="Cambria Math"/>
                                  </a:rPr>
                                  <m:t>−</m:t>
                                </m:r>
                                <m:r>
                                  <a:rPr lang="en-US" altLang="zh-CN" sz="2400" b="0" i="1" smtClean="0">
                                    <a:latin typeface="Cambria Math"/>
                                  </a:rPr>
                                  <m:t>𝑓</m:t>
                                </m:r>
                                <m:r>
                                  <a:rPr lang="en-US" altLang="zh-CN" sz="2400" b="0" i="1" smtClean="0">
                                    <a:latin typeface="Cambria Math"/>
                                  </a:rPr>
                                  <m:t>(</m:t>
                                </m:r>
                                <m:sSub>
                                  <m:sSubPr>
                                    <m:ctrlPr>
                                      <a:rPr lang="en-US" altLang="zh-CN" sz="2400" b="0" i="1" smtClean="0">
                                        <a:latin typeface="Cambria Math" panose="02040503050406030204" pitchFamily="18" charset="0"/>
                                      </a:rPr>
                                    </m:ctrlPr>
                                  </m:sSubPr>
                                  <m:e>
                                    <m:r>
                                      <a:rPr lang="en-US" altLang="zh-CN" sz="2400" b="0" i="1" smtClean="0">
                                        <a:latin typeface="Cambria Math"/>
                                      </a:rPr>
                                      <m:t>𝑥</m:t>
                                    </m:r>
                                  </m:e>
                                  <m:sub>
                                    <m:r>
                                      <a:rPr lang="en-US" altLang="zh-CN" sz="2400" b="0" i="1" smtClean="0">
                                        <a:latin typeface="Cambria Math"/>
                                      </a:rPr>
                                      <m:t>𝑖</m:t>
                                    </m:r>
                                  </m:sub>
                                </m:sSub>
                                <m:r>
                                  <a:rPr lang="en-US" altLang="zh-CN" sz="2400" b="0" i="1" smtClean="0">
                                    <a:latin typeface="Cambria Math"/>
                                  </a:rPr>
                                  <m:t>)/</m:t>
                                </m:r>
                                <m:sSub>
                                  <m:sSubPr>
                                    <m:ctrlPr>
                                      <a:rPr lang="en-US" altLang="zh-CN" sz="2400" b="0" i="1" smtClean="0">
                                        <a:latin typeface="Cambria Math" panose="02040503050406030204" pitchFamily="18" charset="0"/>
                                      </a:rPr>
                                    </m:ctrlPr>
                                  </m:sSubPr>
                                  <m:e>
                                    <m:r>
                                      <a:rPr lang="en-US" altLang="zh-CN" sz="2400" b="0" i="1" smtClean="0">
                                        <a:latin typeface="Cambria Math"/>
                                      </a:rPr>
                                      <m:t>𝑇</m:t>
                                    </m:r>
                                  </m:e>
                                  <m:sub>
                                    <m:r>
                                      <a:rPr lang="en-US" altLang="zh-CN" sz="2400" b="0" i="1" smtClean="0">
                                        <a:latin typeface="Cambria Math"/>
                                      </a:rPr>
                                      <m:t>𝑖</m:t>
                                    </m:r>
                                  </m:sub>
                                </m:sSub>
                              </m:sup>
                            </m:sSup>
                          </m:e>
                        </m:nary>
                      </m:den>
                    </m:f>
                  </m:oMath>
                </a14:m>
                <a:endParaRPr lang="en-US" altLang="zh-CN" sz="2400" dirty="0"/>
              </a:p>
            </p:txBody>
          </p:sp>
        </mc:Choice>
        <mc:Fallback xmlns="">
          <p:sp>
            <p:nvSpPr>
              <p:cNvPr id="2050" name="文本框 1"/>
              <p:cNvSpPr txBox="1">
                <a:spLocks noRot="1" noChangeAspect="1" noMove="1" noResize="1" noEditPoints="1" noAdjustHandles="1" noChangeArrowheads="1" noChangeShapeType="1" noTextEdit="1"/>
              </p:cNvSpPr>
              <p:nvPr/>
            </p:nvSpPr>
            <p:spPr>
              <a:xfrm>
                <a:off x="251520" y="1556792"/>
                <a:ext cx="8208912" cy="4139851"/>
              </a:xfrm>
              <a:prstGeom prst="rect">
                <a:avLst/>
              </a:prstGeom>
              <a:blipFill>
                <a:blip r:embed="rId2"/>
                <a:stretch>
                  <a:fillRect l="-1114" t="-1620" r="-4900"/>
                </a:stretch>
              </a:blipFill>
              <a:ln w="9525">
                <a:noFill/>
              </a:ln>
            </p:spPr>
            <p:txBody>
              <a:bodyPr/>
              <a:lstStyle/>
              <a:p>
                <a:r>
                  <a:rPr lang="zh-CN" altLang="en-US">
                    <a:noFill/>
                  </a:rPr>
                  <a:t> </a:t>
                </a:r>
              </a:p>
            </p:txBody>
          </p:sp>
        </mc:Fallback>
      </mc:AlternateContent>
    </p:spTree>
    <p:extLst>
      <p:ext uri="{BB962C8B-B14F-4D97-AF65-F5344CB8AC3E}">
        <p14:creationId xmlns:p14="http://schemas.microsoft.com/office/powerpoint/2010/main" val="91179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randombar(horizontal)">
                                      <p:cBhvr>
                                        <p:cTn id="1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672408"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5.2 </a:t>
            </a:r>
            <a:r>
              <a:rPr lang="zh-CN" altLang="en-US" sz="3200" b="1" dirty="0">
                <a:solidFill>
                  <a:srgbClr val="000000"/>
                </a:solidFill>
                <a:latin typeface="Times New Roman" panose="02020603050405020304" charset="0"/>
                <a:ea typeface="楷体_GB2312" pitchFamily="49" charset="-122"/>
              </a:rPr>
              <a:t>模拟退火算法</a:t>
            </a:r>
            <a:endParaRPr lang="zh-CN" altLang="zh-CN" sz="3200" b="1" dirty="0">
              <a:solidFill>
                <a:srgbClr val="000000"/>
              </a:solidFill>
              <a:latin typeface="Times New Roman" panose="02020603050405020304" charset="0"/>
              <a:ea typeface="楷体_GB2312" pitchFamily="49" charset="-122"/>
            </a:endParaRPr>
          </a:p>
        </p:txBody>
      </p:sp>
      <mc:AlternateContent xmlns:mc="http://schemas.openxmlformats.org/markup-compatibility/2006" xmlns:a14="http://schemas.microsoft.com/office/drawing/2010/main">
        <mc:Choice Requires="a14">
          <p:sp>
            <p:nvSpPr>
              <p:cNvPr id="2050" name="文本框 1"/>
              <p:cNvSpPr txBox="1"/>
              <p:nvPr/>
            </p:nvSpPr>
            <p:spPr>
              <a:xfrm>
                <a:off x="395536" y="1268760"/>
                <a:ext cx="8208912" cy="4414285"/>
              </a:xfrm>
              <a:prstGeom prst="rect">
                <a:avLst/>
              </a:prstGeom>
              <a:noFill/>
              <a:ln w="9525">
                <a:noFill/>
              </a:ln>
            </p:spPr>
            <p:txBody>
              <a:bodyPr wrap="square" anchor="t">
                <a:spAutoFit/>
              </a:bodyPr>
              <a:lstStyle/>
              <a:p>
                <a:pPr indent="720000"/>
                <a:r>
                  <a:rPr lang="zh-CN" altLang="zh-CN" sz="2800" dirty="0"/>
                  <a:t>当温度降为</a:t>
                </a:r>
                <a:r>
                  <a:rPr lang="en-US" altLang="zh-CN" sz="2800" dirty="0"/>
                  <a:t>0</a:t>
                </a:r>
                <a:r>
                  <a:rPr lang="zh-CN" altLang="zh-CN" sz="2800" dirty="0"/>
                  <a:t>时，</a:t>
                </a:r>
                <a14:m>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a:rPr>
                          <m:t>𝑥</m:t>
                        </m:r>
                      </m:e>
                      <m:sub>
                        <m:r>
                          <a:rPr lang="en-US" altLang="zh-CN" sz="2800" i="1" dirty="0">
                            <a:latin typeface="Cambria Math"/>
                          </a:rPr>
                          <m:t>𝑘</m:t>
                        </m:r>
                      </m:sub>
                    </m:sSub>
                  </m:oMath>
                </a14:m>
                <a:r>
                  <a:rPr lang="zh-CN" altLang="zh-CN" sz="2800" dirty="0"/>
                  <a:t>的分布为：</a:t>
                </a:r>
                <a:endParaRPr lang="en-US" altLang="zh-CN" sz="2800" dirty="0"/>
              </a:p>
              <a:p>
                <a:pPr indent="720000"/>
                <a:endParaRPr lang="zh-CN" altLang="zh-CN" sz="2800" dirty="0"/>
              </a:p>
              <a:p>
                <a:pPr algn="ctr"/>
                <a:r>
                  <a:rPr lang="en-US" altLang="zh-CN" sz="2800" dirty="0"/>
                  <a:t>	 </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a:rPr>
                          <m:t>𝑝</m:t>
                        </m:r>
                      </m:e>
                      <m:sub>
                        <m:r>
                          <a:rPr lang="en-US" altLang="zh-CN" sz="2800" b="0" i="1" smtClean="0">
                            <a:latin typeface="Cambria Math"/>
                          </a:rPr>
                          <m:t>𝑘</m:t>
                        </m:r>
                      </m:sub>
                    </m:sSub>
                    <m:d>
                      <m:dPr>
                        <m:ctrlPr>
                          <a:rPr lang="en-US" altLang="zh-CN" sz="2800" b="0" i="1" smtClean="0">
                            <a:latin typeface="Cambria Math" panose="02040503050406030204" pitchFamily="18" charset="0"/>
                          </a:rPr>
                        </m:ctrlPr>
                      </m:dPr>
                      <m:e>
                        <m:r>
                          <a:rPr lang="en-US" altLang="zh-CN" sz="2800" b="0" i="1" smtClean="0">
                            <a:latin typeface="Cambria Math"/>
                          </a:rPr>
                          <m:t>0</m:t>
                        </m:r>
                      </m:e>
                    </m:d>
                    <m:r>
                      <a:rPr lang="en-US" altLang="zh-CN" sz="2800" b="0" i="1" smtClean="0">
                        <a:latin typeface="Cambria Math"/>
                      </a:rPr>
                      <m:t>=</m:t>
                    </m:r>
                    <m:d>
                      <m:dPr>
                        <m:begChr m:val="{"/>
                        <m:endChr m:val=""/>
                        <m:ctrlPr>
                          <a:rPr lang="en-US" altLang="zh-CN" sz="2800" b="0" i="1" smtClean="0">
                            <a:latin typeface="Cambria Math" panose="02040503050406030204" pitchFamily="18" charset="0"/>
                          </a:rPr>
                        </m:ctrlPr>
                      </m:dPr>
                      <m:e>
                        <m:m>
                          <m:mPr>
                            <m:mcs>
                              <m:mc>
                                <m:mcPr>
                                  <m:count m:val="2"/>
                                  <m:mcJc m:val="center"/>
                                </m:mcPr>
                              </m:mc>
                            </m:mcs>
                            <m:ctrlPr>
                              <a:rPr lang="en-US" altLang="zh-CN" sz="2800" b="0" i="1" smtClean="0">
                                <a:latin typeface="Cambria Math" panose="02040503050406030204" pitchFamily="18" charset="0"/>
                              </a:rPr>
                            </m:ctrlPr>
                          </m:mPr>
                          <m:mr>
                            <m:e>
                              <m:r>
                                <m:rPr>
                                  <m:brk m:alnAt="7"/>
                                </m:rPr>
                                <a:rPr lang="en-US" altLang="zh-CN" sz="2800" b="0" i="1" smtClean="0">
                                  <a:latin typeface="Cambria Math"/>
                                </a:rPr>
                                <m:t>1</m:t>
                              </m:r>
                              <m:r>
                                <a:rPr lang="en-US" altLang="zh-CN" sz="2800" b="0" i="1" smtClean="0">
                                  <a:latin typeface="Cambria Math"/>
                                </a:rPr>
                                <m:t>/|</m:t>
                              </m:r>
                              <m:sSub>
                                <m:sSubPr>
                                  <m:ctrlPr>
                                    <a:rPr lang="en-US" altLang="zh-CN" sz="2800" b="0" i="1" smtClean="0">
                                      <a:latin typeface="Cambria Math" panose="02040503050406030204" pitchFamily="18" charset="0"/>
                                    </a:rPr>
                                  </m:ctrlPr>
                                </m:sSubPr>
                                <m:e>
                                  <m:r>
                                    <a:rPr lang="en-US" altLang="zh-CN" sz="2800" b="0" i="1" smtClean="0">
                                      <a:latin typeface="Cambria Math"/>
                                    </a:rPr>
                                    <m:t>𝑆</m:t>
                                  </m:r>
                                </m:e>
                                <m:sub>
                                  <m:r>
                                    <a:rPr lang="en-US" altLang="zh-CN" sz="2800" b="0" i="1" smtClean="0">
                                      <a:latin typeface="Cambria Math"/>
                                    </a:rPr>
                                    <m:t>𝑚𝑖𝑛</m:t>
                                  </m:r>
                                </m:sub>
                              </m:sSub>
                              <m:r>
                                <m:rPr>
                                  <m:brk m:alnAt="7"/>
                                </m:rPr>
                                <a:rPr lang="en-US" altLang="zh-CN" sz="2800" b="0" i="1" smtClean="0">
                                  <a:latin typeface="Cambria Math"/>
                                </a:rPr>
                                <m:t>|</m:t>
                              </m:r>
                            </m:e>
                            <m:e>
                              <m:sSub>
                                <m:sSubPr>
                                  <m:ctrlPr>
                                    <a:rPr lang="en-US" altLang="zh-CN" sz="2800" b="0" i="1" smtClean="0">
                                      <a:latin typeface="Cambria Math" panose="02040503050406030204" pitchFamily="18" charset="0"/>
                                    </a:rPr>
                                  </m:ctrlPr>
                                </m:sSubPr>
                                <m:e>
                                  <m:r>
                                    <a:rPr lang="en-US" altLang="zh-CN" sz="2800" b="0" i="1" smtClean="0">
                                      <a:latin typeface="Cambria Math"/>
                                    </a:rPr>
                                    <m:t>𝑥</m:t>
                                  </m:r>
                                </m:e>
                                <m:sub>
                                  <m:r>
                                    <a:rPr lang="en-US" altLang="zh-CN" sz="2800" b="0" i="1" smtClean="0">
                                      <a:latin typeface="Cambria Math"/>
                                    </a:rPr>
                                    <m:t>𝑘</m:t>
                                  </m:r>
                                </m:sub>
                              </m:sSub>
                              <m:r>
                                <a:rPr lang="en-US" altLang="zh-CN" sz="2800" b="0" i="1" smtClean="0">
                                  <a:latin typeface="Cambria Math"/>
                                  <a:ea typeface="Cambria Math"/>
                                </a:rPr>
                                <m:t>∈</m:t>
                              </m:r>
                              <m:sSub>
                                <m:sSubPr>
                                  <m:ctrlPr>
                                    <a:rPr lang="en-US" altLang="zh-CN" sz="2800" b="0" i="1" smtClean="0">
                                      <a:latin typeface="Cambria Math" panose="02040503050406030204" pitchFamily="18" charset="0"/>
                                      <a:ea typeface="Cambria Math"/>
                                    </a:rPr>
                                  </m:ctrlPr>
                                </m:sSubPr>
                                <m:e>
                                  <m:r>
                                    <a:rPr lang="en-US" altLang="zh-CN" sz="2800" b="0" i="1" smtClean="0">
                                      <a:latin typeface="Cambria Math"/>
                                      <a:ea typeface="Cambria Math"/>
                                    </a:rPr>
                                    <m:t>𝑆</m:t>
                                  </m:r>
                                </m:e>
                                <m:sub>
                                  <m:r>
                                    <a:rPr lang="en-US" altLang="zh-CN" sz="2800" b="0" i="1" smtClean="0">
                                      <a:latin typeface="Cambria Math"/>
                                      <a:ea typeface="Cambria Math"/>
                                    </a:rPr>
                                    <m:t>𝑚𝑖𝑛</m:t>
                                  </m:r>
                                </m:sub>
                              </m:sSub>
                            </m:e>
                          </m:mr>
                          <m:mr>
                            <m:e>
                              <m:r>
                                <a:rPr lang="en-US" altLang="zh-CN" sz="2800" b="0" i="1" smtClean="0">
                                  <a:latin typeface="Cambria Math"/>
                                </a:rPr>
                                <m:t>0</m:t>
                              </m:r>
                            </m:e>
                            <m:e>
                              <m:r>
                                <a:rPr lang="zh-CN" altLang="en-US" sz="2800" i="1">
                                  <a:latin typeface="Cambria Math"/>
                                </a:rPr>
                                <m:t>其他</m:t>
                              </m:r>
                            </m:e>
                          </m:mr>
                        </m:m>
                      </m:e>
                    </m:d>
                  </m:oMath>
                </a14:m>
                <a:endParaRPr lang="zh-CN" altLang="zh-CN" sz="2800" dirty="0"/>
              </a:p>
              <a:p>
                <a:pPr indent="720000"/>
                <a:endParaRPr lang="en-US" altLang="zh-CN" sz="2800" dirty="0"/>
              </a:p>
              <a:p>
                <a:pPr indent="720000"/>
                <a:r>
                  <a:rPr lang="zh-CN" altLang="zh-CN" sz="2800" dirty="0"/>
                  <a:t>并且</a:t>
                </a:r>
                <a14:m>
                  <m:oMath xmlns:m="http://schemas.openxmlformats.org/officeDocument/2006/math">
                    <m:nary>
                      <m:naryPr>
                        <m:chr m:val="∑"/>
                        <m:limLoc m:val="subSup"/>
                        <m:supHide m:val="on"/>
                        <m:ctrlPr>
                          <a:rPr lang="en-US" altLang="zh-CN" sz="2800" i="1" dirty="0" smtClean="0">
                            <a:latin typeface="Cambria Math" panose="02040503050406030204" pitchFamily="18" charset="0"/>
                          </a:rPr>
                        </m:ctrlPr>
                      </m:naryPr>
                      <m:sub>
                        <m:sSub>
                          <m:sSubPr>
                            <m:ctrlPr>
                              <a:rPr lang="en-US" altLang="zh-CN" sz="2800" i="1">
                                <a:latin typeface="Cambria Math" panose="02040503050406030204" pitchFamily="18" charset="0"/>
                              </a:rPr>
                            </m:ctrlPr>
                          </m:sSubPr>
                          <m:e>
                            <m:r>
                              <a:rPr lang="en-US" altLang="zh-CN" sz="2800" i="1">
                                <a:latin typeface="Cambria Math"/>
                              </a:rPr>
                              <m:t>𝑥</m:t>
                            </m:r>
                          </m:e>
                          <m:sub>
                            <m:r>
                              <a:rPr lang="en-US" altLang="zh-CN" sz="2800" i="1">
                                <a:latin typeface="Cambria Math"/>
                              </a:rPr>
                              <m:t>𝑘</m:t>
                            </m:r>
                          </m:sub>
                        </m:sSub>
                        <m:r>
                          <a:rPr lang="en-US" altLang="zh-CN" sz="2800" i="1">
                            <a:latin typeface="Cambria Math"/>
                            <a:ea typeface="Cambria Math"/>
                          </a:rPr>
                          <m:t>∈</m:t>
                        </m:r>
                        <m:sSub>
                          <m:sSubPr>
                            <m:ctrlPr>
                              <a:rPr lang="en-US" altLang="zh-CN" sz="2800" i="1">
                                <a:latin typeface="Cambria Math" panose="02040503050406030204" pitchFamily="18" charset="0"/>
                                <a:ea typeface="Cambria Math"/>
                              </a:rPr>
                            </m:ctrlPr>
                          </m:sSubPr>
                          <m:e>
                            <m:r>
                              <a:rPr lang="en-US" altLang="zh-CN" sz="2800" i="1">
                                <a:latin typeface="Cambria Math"/>
                                <a:ea typeface="Cambria Math"/>
                              </a:rPr>
                              <m:t>𝑆</m:t>
                            </m:r>
                          </m:e>
                          <m:sub>
                            <m:r>
                              <a:rPr lang="en-US" altLang="zh-CN" sz="2800" i="1">
                                <a:latin typeface="Cambria Math"/>
                                <a:ea typeface="Cambria Math"/>
                              </a:rPr>
                              <m:t>𝑚𝑖𝑛</m:t>
                            </m:r>
                          </m:sub>
                        </m:sSub>
                      </m:sub>
                      <m:sup/>
                      <m:e>
                        <m:sSub>
                          <m:sSubPr>
                            <m:ctrlPr>
                              <a:rPr lang="en-US" altLang="zh-CN" sz="2800" i="1">
                                <a:latin typeface="Cambria Math" panose="02040503050406030204" pitchFamily="18" charset="0"/>
                              </a:rPr>
                            </m:ctrlPr>
                          </m:sSubPr>
                          <m:e>
                            <m:r>
                              <a:rPr lang="en-US" altLang="zh-CN" sz="2800" i="1">
                                <a:latin typeface="Cambria Math"/>
                              </a:rPr>
                              <m:t>𝑝</m:t>
                            </m:r>
                          </m:e>
                          <m:sub>
                            <m:r>
                              <a:rPr lang="en-US" altLang="zh-CN" sz="2800" i="1">
                                <a:latin typeface="Cambria Math"/>
                              </a:rPr>
                              <m:t>𝑘</m:t>
                            </m:r>
                          </m:sub>
                        </m:sSub>
                        <m:d>
                          <m:dPr>
                            <m:ctrlPr>
                              <a:rPr lang="en-US" altLang="zh-CN" sz="2800" i="1">
                                <a:latin typeface="Cambria Math" panose="02040503050406030204" pitchFamily="18" charset="0"/>
                              </a:rPr>
                            </m:ctrlPr>
                          </m:dPr>
                          <m:e>
                            <m:r>
                              <a:rPr lang="en-US" altLang="zh-CN" sz="2800" i="1">
                                <a:latin typeface="Cambria Math"/>
                              </a:rPr>
                              <m:t>0</m:t>
                            </m:r>
                          </m:e>
                        </m:d>
                        <m:r>
                          <a:rPr lang="en-US" altLang="zh-CN" sz="2800" b="0" i="1" smtClean="0">
                            <a:latin typeface="Cambria Math"/>
                          </a:rPr>
                          <m:t>=1</m:t>
                        </m:r>
                      </m:e>
                    </m:nary>
                    <m:r>
                      <a:rPr lang="en-US" altLang="zh-CN" sz="2800" i="1" dirty="0" smtClean="0">
                        <a:latin typeface="Cambria Math"/>
                      </a:rPr>
                      <m:t> </m:t>
                    </m:r>
                  </m:oMath>
                </a14:m>
                <a:r>
                  <a:rPr lang="zh-CN" altLang="zh-CN" sz="2800" dirty="0"/>
                  <a:t>。这说明如果温度下降十分缓慢，而在每个温度都有足够多次的状态转移，使之在每一个温度下达到热平衡，则全局最优解将以概率</a:t>
                </a:r>
                <a:r>
                  <a:rPr lang="en-US" altLang="zh-CN" sz="2800" dirty="0"/>
                  <a:t>1</a:t>
                </a:r>
                <a:r>
                  <a:rPr lang="zh-CN" altLang="zh-CN" sz="2800" dirty="0"/>
                  <a:t>被找到。因此模拟退火算法所得解依概率收敛到全局最优解。</a:t>
                </a:r>
              </a:p>
            </p:txBody>
          </p:sp>
        </mc:Choice>
        <mc:Fallback xmlns="">
          <p:sp>
            <p:nvSpPr>
              <p:cNvPr id="2050" name="文本框 1"/>
              <p:cNvSpPr txBox="1">
                <a:spLocks noRot="1" noChangeAspect="1" noMove="1" noResize="1" noEditPoints="1" noAdjustHandles="1" noChangeArrowheads="1" noChangeShapeType="1" noTextEdit="1"/>
              </p:cNvSpPr>
              <p:nvPr/>
            </p:nvSpPr>
            <p:spPr>
              <a:xfrm>
                <a:off x="395536" y="1268760"/>
                <a:ext cx="8208912" cy="4414285"/>
              </a:xfrm>
              <a:prstGeom prst="rect">
                <a:avLst/>
              </a:prstGeom>
              <a:blipFill rotWithShape="1">
                <a:blip r:embed="rId2"/>
                <a:stretch>
                  <a:fillRect l="-1560" t="-1796" r="-3418" b="-2486"/>
                </a:stretch>
              </a:blipFill>
              <a:ln w="9525">
                <a:noFill/>
              </a:ln>
            </p:spPr>
            <p:txBody>
              <a:bodyPr/>
              <a:lstStyle/>
              <a:p>
                <a:r>
                  <a:rPr lang="zh-CN" altLang="en-US">
                    <a:noFill/>
                  </a:rPr>
                  <a:t> </a:t>
                </a:r>
              </a:p>
            </p:txBody>
          </p:sp>
        </mc:Fallback>
      </mc:AlternateContent>
    </p:spTree>
    <p:extLst>
      <p:ext uri="{BB962C8B-B14F-4D97-AF65-F5344CB8AC3E}">
        <p14:creationId xmlns:p14="http://schemas.microsoft.com/office/powerpoint/2010/main" val="91179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p:cTn id="13" dur="1000" fill="hold"/>
                                        <p:tgtEl>
                                          <p:spTgt spid="2050"/>
                                        </p:tgtEl>
                                        <p:attrNameLst>
                                          <p:attrName>ppt_w</p:attrName>
                                        </p:attrNameLst>
                                      </p:cBhvr>
                                      <p:tavLst>
                                        <p:tav tm="0">
                                          <p:val>
                                            <p:fltVal val="0"/>
                                          </p:val>
                                        </p:tav>
                                        <p:tav tm="100000">
                                          <p:val>
                                            <p:strVal val="#ppt_w"/>
                                          </p:val>
                                        </p:tav>
                                      </p:tavLst>
                                    </p:anim>
                                    <p:anim calcmode="lin" valueType="num">
                                      <p:cBhvr>
                                        <p:cTn id="14" dur="1000" fill="hold"/>
                                        <p:tgtEl>
                                          <p:spTgt spid="2050"/>
                                        </p:tgtEl>
                                        <p:attrNameLst>
                                          <p:attrName>ppt_h</p:attrName>
                                        </p:attrNameLst>
                                      </p:cBhvr>
                                      <p:tavLst>
                                        <p:tav tm="0">
                                          <p:val>
                                            <p:fltVal val="0"/>
                                          </p:val>
                                        </p:tav>
                                        <p:tav tm="100000">
                                          <p:val>
                                            <p:strVal val="#ppt_h"/>
                                          </p:val>
                                        </p:tav>
                                      </p:tavLst>
                                    </p:anim>
                                    <p:anim calcmode="lin" valueType="num">
                                      <p:cBhvr>
                                        <p:cTn id="15" dur="1000" fill="hold"/>
                                        <p:tgtEl>
                                          <p:spTgt spid="2050"/>
                                        </p:tgtEl>
                                        <p:attrNameLst>
                                          <p:attrName>style.rotation</p:attrName>
                                        </p:attrNameLst>
                                      </p:cBhvr>
                                      <p:tavLst>
                                        <p:tav tm="0">
                                          <p:val>
                                            <p:fltVal val="90"/>
                                          </p:val>
                                        </p:tav>
                                        <p:tav tm="100000">
                                          <p:val>
                                            <p:fltVal val="0"/>
                                          </p:val>
                                        </p:tav>
                                      </p:tavLst>
                                    </p:anim>
                                    <p:animEffect transition="in" filter="fade">
                                      <p:cBhvr>
                                        <p:cTn id="16"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672408"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5.2 </a:t>
            </a:r>
            <a:r>
              <a:rPr lang="zh-CN" altLang="en-US" sz="3200" b="1" dirty="0">
                <a:solidFill>
                  <a:srgbClr val="000000"/>
                </a:solidFill>
                <a:latin typeface="Times New Roman" panose="02020603050405020304" charset="0"/>
                <a:ea typeface="楷体_GB2312" pitchFamily="49" charset="-122"/>
              </a:rPr>
              <a:t>模拟退火算法</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395536" y="1268760"/>
            <a:ext cx="8208912" cy="5262979"/>
          </a:xfrm>
          <a:prstGeom prst="rect">
            <a:avLst/>
          </a:prstGeom>
          <a:noFill/>
          <a:ln w="9525">
            <a:noFill/>
          </a:ln>
        </p:spPr>
        <p:txBody>
          <a:bodyPr wrap="square" anchor="t">
            <a:spAutoFit/>
          </a:bodyPr>
          <a:lstStyle/>
          <a:p>
            <a:r>
              <a:rPr lang="zh-CN" altLang="zh-CN" sz="2800" dirty="0"/>
              <a:t>模拟退火算法新解的产生和接受可分为以下步骤：</a:t>
            </a:r>
          </a:p>
          <a:p>
            <a:pPr indent="720000"/>
            <a:r>
              <a:rPr lang="en-US" altLang="zh-CN" sz="2800" dirty="0">
                <a:sym typeface="Symbol"/>
              </a:rPr>
              <a:t></a:t>
            </a:r>
            <a:r>
              <a:rPr lang="zh-CN" altLang="zh-CN" sz="2800" dirty="0">
                <a:solidFill>
                  <a:srgbClr val="FF0000"/>
                </a:solidFill>
              </a:rPr>
              <a:t>由一个产生函数从当前解产生一个位于解空间的新解</a:t>
            </a:r>
            <a:r>
              <a:rPr lang="zh-CN" altLang="zh-CN" sz="2800" dirty="0"/>
              <a:t>；为便于后续的计算和接受，减少算法耗时，通常选择由当前新解经过简单地变换即可产生新解的方法，如对构成新解的全部或部分元素进行置换，互换等。注意到产生新解的变换方法决定了当前新解的邻域结构，因而对冷却进度表的选取有一定的影响。</a:t>
            </a:r>
          </a:p>
          <a:p>
            <a:pPr indent="720000"/>
            <a:r>
              <a:rPr lang="en-US" altLang="zh-CN" sz="2800" dirty="0">
                <a:sym typeface="Symbol"/>
              </a:rPr>
              <a:t></a:t>
            </a:r>
            <a:r>
              <a:rPr lang="zh-CN" altLang="zh-CN" sz="2800" dirty="0">
                <a:solidFill>
                  <a:srgbClr val="FF0000"/>
                </a:solidFill>
              </a:rPr>
              <a:t>计算与新解所对应的目标函数差</a:t>
            </a:r>
            <a:r>
              <a:rPr lang="zh-CN" altLang="zh-CN" sz="2800" dirty="0"/>
              <a:t>。因为目标函数差仅由变换部分产生，所以目标函数差的计算最好按增量计算。事实表明，对大多数应用而言，这是计算目标函数差的最快方法。</a:t>
            </a:r>
          </a:p>
        </p:txBody>
      </p:sp>
    </p:spTree>
    <p:extLst>
      <p:ext uri="{BB962C8B-B14F-4D97-AF65-F5344CB8AC3E}">
        <p14:creationId xmlns:p14="http://schemas.microsoft.com/office/powerpoint/2010/main" val="91179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0">
                                            <p:txEl>
                                              <p:pRg st="0" end="0"/>
                                            </p:txEl>
                                          </p:spTgt>
                                        </p:tgtEl>
                                        <p:attrNameLst>
                                          <p:attrName>style.visibility</p:attrName>
                                        </p:attrNameLst>
                                      </p:cBhvr>
                                      <p:to>
                                        <p:strVal val="visible"/>
                                      </p:to>
                                    </p:set>
                                    <p:anim calcmode="lin" valueType="num">
                                      <p:cBhvr additive="base">
                                        <p:cTn id="13" dur="500" fill="hold"/>
                                        <p:tgtEl>
                                          <p:spTgt spid="205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50">
                                            <p:txEl>
                                              <p:pRg st="2" end="2"/>
                                            </p:txEl>
                                          </p:spTgt>
                                        </p:tgtEl>
                                        <p:attrNameLst>
                                          <p:attrName>style.visibility</p:attrName>
                                        </p:attrNameLst>
                                      </p:cBhvr>
                                      <p:to>
                                        <p:strVal val="visible"/>
                                      </p:to>
                                    </p:set>
                                    <p:animEffect transition="in" filter="fade">
                                      <p:cBhvr>
                                        <p:cTn id="19" dur="1000"/>
                                        <p:tgtEl>
                                          <p:spTgt spid="2050">
                                            <p:txEl>
                                              <p:pRg st="2" end="2"/>
                                            </p:txEl>
                                          </p:spTgt>
                                        </p:tgtEl>
                                      </p:cBhvr>
                                    </p:animEffect>
                                    <p:anim calcmode="lin" valueType="num">
                                      <p:cBhvr>
                                        <p:cTn id="20" dur="1000" fill="hold"/>
                                        <p:tgtEl>
                                          <p:spTgt spid="2050">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2050">
                                            <p:txEl>
                                              <p:pRg st="2" end="2"/>
                                            </p:txEl>
                                          </p:spTgt>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050">
                                            <p:txEl>
                                              <p:pRg st="1" end="1"/>
                                            </p:txEl>
                                          </p:spTgt>
                                        </p:tgtEl>
                                        <p:attrNameLst>
                                          <p:attrName>style.visibility</p:attrName>
                                        </p:attrNameLst>
                                      </p:cBhvr>
                                      <p:to>
                                        <p:strVal val="visible"/>
                                      </p:to>
                                    </p:set>
                                    <p:anim calcmode="lin" valueType="num">
                                      <p:cBhvr additive="base">
                                        <p:cTn id="24" dur="500" fill="hold"/>
                                        <p:tgtEl>
                                          <p:spTgt spid="2050">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05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672408"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5.2 </a:t>
            </a:r>
            <a:r>
              <a:rPr lang="zh-CN" altLang="en-US" sz="3200" b="1" dirty="0">
                <a:solidFill>
                  <a:srgbClr val="000000"/>
                </a:solidFill>
                <a:latin typeface="Times New Roman" panose="02020603050405020304" charset="0"/>
                <a:ea typeface="楷体_GB2312" pitchFamily="49" charset="-122"/>
              </a:rPr>
              <a:t>模拟退火算法</a:t>
            </a:r>
            <a:endParaRPr lang="zh-CN" altLang="zh-CN" sz="3200" b="1" dirty="0">
              <a:solidFill>
                <a:srgbClr val="000000"/>
              </a:solidFill>
              <a:latin typeface="Times New Roman" panose="02020603050405020304" charset="0"/>
              <a:ea typeface="楷体_GB2312" pitchFamily="49" charset="-122"/>
            </a:endParaRPr>
          </a:p>
        </p:txBody>
      </p:sp>
      <mc:AlternateContent xmlns:mc="http://schemas.openxmlformats.org/markup-compatibility/2006" xmlns:a14="http://schemas.microsoft.com/office/drawing/2010/main">
        <mc:Choice Requires="a14">
          <p:sp>
            <p:nvSpPr>
              <p:cNvPr id="2050" name="文本框 1"/>
              <p:cNvSpPr txBox="1"/>
              <p:nvPr/>
            </p:nvSpPr>
            <p:spPr>
              <a:xfrm>
                <a:off x="395536" y="1268760"/>
                <a:ext cx="8208912" cy="4401205"/>
              </a:xfrm>
              <a:prstGeom prst="rect">
                <a:avLst/>
              </a:prstGeom>
              <a:noFill/>
              <a:ln w="9525">
                <a:noFill/>
              </a:ln>
            </p:spPr>
            <p:txBody>
              <a:bodyPr wrap="square" anchor="t">
                <a:spAutoFit/>
              </a:bodyPr>
              <a:lstStyle/>
              <a:p>
                <a:pPr indent="720000"/>
                <a:r>
                  <a:rPr lang="en-US" altLang="zh-CN" sz="2800" dirty="0">
                    <a:sym typeface="Symbol"/>
                  </a:rPr>
                  <a:t></a:t>
                </a:r>
                <a:r>
                  <a:rPr lang="zh-CN" altLang="zh-CN" sz="2800" dirty="0">
                    <a:solidFill>
                      <a:srgbClr val="FF0000"/>
                    </a:solidFill>
                  </a:rPr>
                  <a:t>判断新解是否被接受的依据是一个接受准则</a:t>
                </a:r>
                <a:r>
                  <a:rPr lang="zh-CN" altLang="zh-CN" sz="2800" dirty="0"/>
                  <a:t>，最常用的接受准则是</a:t>
                </a:r>
                <a:r>
                  <a:rPr lang="en-US" altLang="zh-CN" sz="2800" dirty="0"/>
                  <a:t> Metropolis</a:t>
                </a:r>
                <a:r>
                  <a:rPr lang="zh-CN" altLang="zh-CN" sz="2800" dirty="0"/>
                  <a:t>准则：若</a:t>
                </a:r>
                <a:r>
                  <a:rPr lang="en-US" altLang="zh-CN" sz="2800" dirty="0" err="1"/>
                  <a:t>Δ</a:t>
                </a:r>
                <a:r>
                  <a:rPr lang="en-US" altLang="zh-CN" sz="2800" i="1" dirty="0" err="1"/>
                  <a:t>t</a:t>
                </a:r>
                <a:r>
                  <a:rPr lang="en-US" altLang="zh-CN" sz="2800" dirty="0"/>
                  <a:t> &lt; 0</a:t>
                </a:r>
                <a:r>
                  <a:rPr lang="zh-CN" altLang="zh-CN" sz="2800" dirty="0"/>
                  <a:t>则接受</a:t>
                </a:r>
                <a:r>
                  <a:rPr lang="en-US" altLang="zh-CN" sz="2800" dirty="0"/>
                  <a:t>S</a:t>
                </a:r>
                <a:r>
                  <a:rPr lang="zh-CN" altLang="zh-CN" sz="2800" dirty="0"/>
                  <a:t>作为新的当前解</a:t>
                </a:r>
                <a:r>
                  <a:rPr lang="en-US" altLang="zh-CN" sz="2800" i="1" dirty="0"/>
                  <a:t>S</a:t>
                </a:r>
                <a:r>
                  <a:rPr lang="zh-CN" altLang="zh-CN" sz="2800" dirty="0"/>
                  <a:t>，否则以概率</a:t>
                </a:r>
                <a14:m>
                  <m:oMath xmlns:m="http://schemas.openxmlformats.org/officeDocument/2006/math">
                    <m:r>
                      <m:rPr>
                        <m:sty m:val="p"/>
                      </m:rPr>
                      <a:rPr lang="en-US" altLang="zh-CN" sz="2800" b="0" i="0" dirty="0" smtClean="0">
                        <a:latin typeface="Cambria Math"/>
                      </a:rPr>
                      <m:t>exp</m:t>
                    </m:r>
                    <m:r>
                      <a:rPr lang="en-US" altLang="zh-CN" sz="2800" b="0" i="1" dirty="0" smtClean="0">
                        <a:latin typeface="Cambria Math"/>
                      </a:rPr>
                      <m:t>⁡(−</m:t>
                    </m:r>
                    <m:r>
                      <a:rPr lang="en-US" altLang="zh-CN" sz="2800" b="0" i="1" dirty="0" smtClean="0">
                        <a:latin typeface="Cambria Math"/>
                        <a:ea typeface="Cambria Math"/>
                      </a:rPr>
                      <m:t>∆</m:t>
                    </m:r>
                    <m:r>
                      <a:rPr lang="en-US" altLang="zh-CN" sz="2800" b="0" i="1" dirty="0" smtClean="0">
                        <a:latin typeface="Cambria Math"/>
                        <a:ea typeface="Cambria Math"/>
                      </a:rPr>
                      <m:t>𝑡</m:t>
                    </m:r>
                    <m:r>
                      <a:rPr lang="en-US" altLang="zh-CN" sz="2800" b="0" i="1" dirty="0" smtClean="0">
                        <a:latin typeface="Cambria Math"/>
                        <a:ea typeface="Cambria Math"/>
                      </a:rPr>
                      <m:t>/</m:t>
                    </m:r>
                    <m:r>
                      <a:rPr lang="en-US" altLang="zh-CN" sz="2800" b="0" i="1" dirty="0" smtClean="0">
                        <a:latin typeface="Cambria Math"/>
                        <a:ea typeface="Cambria Math"/>
                      </a:rPr>
                      <m:t>𝑇</m:t>
                    </m:r>
                    <m:r>
                      <a:rPr lang="en-US" altLang="zh-CN" sz="2800" b="0" i="1" dirty="0" smtClean="0">
                        <a:latin typeface="Cambria Math"/>
                      </a:rPr>
                      <m:t>)</m:t>
                    </m:r>
                  </m:oMath>
                </a14:m>
                <a:r>
                  <a:rPr lang="zh-CN" altLang="zh-CN" sz="2800" dirty="0"/>
                  <a:t>接受</a:t>
                </a:r>
                <a:r>
                  <a:rPr lang="en-US" altLang="zh-CN" sz="2800" i="1" dirty="0"/>
                  <a:t>S</a:t>
                </a:r>
                <a:r>
                  <a:rPr lang="zh-CN" altLang="zh-CN" sz="2800" dirty="0"/>
                  <a:t>作为新的当前解</a:t>
                </a:r>
                <a:r>
                  <a:rPr lang="en-US" altLang="zh-CN" sz="2800" i="1" dirty="0"/>
                  <a:t>S</a:t>
                </a:r>
                <a:r>
                  <a:rPr lang="zh-CN" altLang="zh-CN" sz="2800" dirty="0"/>
                  <a:t>。</a:t>
                </a:r>
              </a:p>
              <a:p>
                <a:pPr indent="720000"/>
                <a:r>
                  <a:rPr lang="en-US" altLang="zh-CN" sz="2800" dirty="0">
                    <a:sym typeface="Symbol"/>
                  </a:rPr>
                  <a:t></a:t>
                </a:r>
                <a:r>
                  <a:rPr lang="zh-CN" altLang="zh-CN" sz="2800" dirty="0">
                    <a:solidFill>
                      <a:srgbClr val="FF0000"/>
                    </a:solidFill>
                  </a:rPr>
                  <a:t>当新解被确定接受时，用新解代替当前解</a:t>
                </a:r>
                <a:r>
                  <a:rPr lang="zh-CN" altLang="zh-CN" sz="2800" dirty="0"/>
                  <a:t>，这只需将当前解中对应于产生新解时的变换部分予以实现，同时修正目标函数值即可。此时，当前解实现了一次迭代。可在此基础上开始下一轮试验。而当新解被判定为舍弃时，则在原当前解的基础上继续下一轮试验。</a:t>
                </a:r>
              </a:p>
            </p:txBody>
          </p:sp>
        </mc:Choice>
        <mc:Fallback xmlns="">
          <p:sp>
            <p:nvSpPr>
              <p:cNvPr id="2050" name="文本框 1"/>
              <p:cNvSpPr txBox="1">
                <a:spLocks noRot="1" noChangeAspect="1" noMove="1" noResize="1" noEditPoints="1" noAdjustHandles="1" noChangeArrowheads="1" noChangeShapeType="1" noTextEdit="1"/>
              </p:cNvSpPr>
              <p:nvPr/>
            </p:nvSpPr>
            <p:spPr>
              <a:xfrm>
                <a:off x="395536" y="1268760"/>
                <a:ext cx="8208912" cy="4401205"/>
              </a:xfrm>
              <a:prstGeom prst="rect">
                <a:avLst/>
              </a:prstGeom>
              <a:blipFill>
                <a:blip r:embed="rId2"/>
                <a:stretch>
                  <a:fillRect l="-1560" t="-1662" r="-1337" b="-2493"/>
                </a:stretch>
              </a:blipFill>
              <a:ln w="9525">
                <a:noFill/>
              </a:ln>
            </p:spPr>
            <p:txBody>
              <a:bodyPr/>
              <a:lstStyle/>
              <a:p>
                <a:r>
                  <a:rPr lang="zh-CN" altLang="en-US">
                    <a:noFill/>
                  </a:rPr>
                  <a:t> </a:t>
                </a:r>
              </a:p>
            </p:txBody>
          </p:sp>
        </mc:Fallback>
      </mc:AlternateContent>
    </p:spTree>
    <p:extLst>
      <p:ext uri="{BB962C8B-B14F-4D97-AF65-F5344CB8AC3E}">
        <p14:creationId xmlns:p14="http://schemas.microsoft.com/office/powerpoint/2010/main" val="91179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randombar(horizontal)">
                                      <p:cBhvr>
                                        <p:cTn id="13" dur="500"/>
                                        <p:tgtEl>
                                          <p:spTgt spid="205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050">
                                            <p:txEl>
                                              <p:pRg st="0" end="0"/>
                                            </p:txEl>
                                          </p:spTgt>
                                        </p:tgtEl>
                                        <p:attrNameLst>
                                          <p:attrName>style.visibility</p:attrName>
                                        </p:attrNameLst>
                                      </p:cBhvr>
                                      <p:to>
                                        <p:strVal val="visible"/>
                                      </p:to>
                                    </p:set>
                                    <p:animEffect transition="in" filter="fade">
                                      <p:cBhvr>
                                        <p:cTn id="18" dur="1000"/>
                                        <p:tgtEl>
                                          <p:spTgt spid="2050">
                                            <p:txEl>
                                              <p:pRg st="0" end="0"/>
                                            </p:txEl>
                                          </p:spTgt>
                                        </p:tgtEl>
                                      </p:cBhvr>
                                    </p:animEffect>
                                    <p:anim calcmode="lin" valueType="num">
                                      <p:cBhvr>
                                        <p:cTn id="19" dur="1000" fill="hold"/>
                                        <p:tgtEl>
                                          <p:spTgt spid="2050">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205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050">
                                            <p:txEl>
                                              <p:pRg st="1" end="1"/>
                                            </p:txEl>
                                          </p:spTgt>
                                        </p:tgtEl>
                                        <p:attrNameLst>
                                          <p:attrName>style.visibility</p:attrName>
                                        </p:attrNameLst>
                                      </p:cBhvr>
                                      <p:to>
                                        <p:strVal val="visible"/>
                                      </p:to>
                                    </p:set>
                                    <p:animEffect transition="in" filter="fade">
                                      <p:cBhvr>
                                        <p:cTn id="25" dur="1000"/>
                                        <p:tgtEl>
                                          <p:spTgt spid="2050">
                                            <p:txEl>
                                              <p:pRg st="1" end="1"/>
                                            </p:txEl>
                                          </p:spTgt>
                                        </p:tgtEl>
                                      </p:cBhvr>
                                    </p:animEffect>
                                    <p:anim calcmode="lin" valueType="num">
                                      <p:cBhvr>
                                        <p:cTn id="26" dur="1000" fill="hold"/>
                                        <p:tgtEl>
                                          <p:spTgt spid="2050">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205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672408"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5.2 </a:t>
            </a:r>
            <a:r>
              <a:rPr lang="zh-CN" altLang="en-US" sz="3200" b="1" dirty="0">
                <a:solidFill>
                  <a:srgbClr val="000000"/>
                </a:solidFill>
                <a:latin typeface="Times New Roman" panose="02020603050405020304" charset="0"/>
                <a:ea typeface="楷体_GB2312" pitchFamily="49" charset="-122"/>
              </a:rPr>
              <a:t>模拟退火算法</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395536" y="1268760"/>
            <a:ext cx="8208912" cy="2246769"/>
          </a:xfrm>
          <a:prstGeom prst="rect">
            <a:avLst/>
          </a:prstGeom>
          <a:noFill/>
          <a:ln w="9525">
            <a:noFill/>
          </a:ln>
        </p:spPr>
        <p:txBody>
          <a:bodyPr wrap="square" anchor="t">
            <a:spAutoFit/>
          </a:bodyPr>
          <a:lstStyle/>
          <a:p>
            <a:pPr indent="720000"/>
            <a:r>
              <a:rPr lang="zh-CN" altLang="zh-CN" sz="2800" dirty="0"/>
              <a:t>模拟退火算法与初始值无关，算法求得的解与初始解状态</a:t>
            </a:r>
            <a:r>
              <a:rPr lang="en-US" altLang="zh-CN" sz="2800" i="1" dirty="0"/>
              <a:t>S</a:t>
            </a:r>
            <a:r>
              <a:rPr lang="zh-CN" altLang="zh-CN" sz="2800" dirty="0"/>
              <a:t>（是算法迭代的起点）无关；</a:t>
            </a:r>
            <a:endParaRPr lang="en-US" altLang="zh-CN" sz="2800" dirty="0"/>
          </a:p>
          <a:p>
            <a:pPr indent="720000"/>
            <a:r>
              <a:rPr lang="zh-CN" altLang="zh-CN" sz="2800" dirty="0"/>
              <a:t>模拟退火算法具有渐近收敛性，已在理论上被证明是一种以概率</a:t>
            </a:r>
            <a:r>
              <a:rPr lang="en-US" altLang="zh-CN" sz="2800" dirty="0"/>
              <a:t>1</a:t>
            </a:r>
            <a:r>
              <a:rPr lang="zh-CN" altLang="zh-CN" sz="2800" dirty="0"/>
              <a:t>收敛于全局最优解的全局优化算法；模拟退火算法具有并行性。</a:t>
            </a:r>
          </a:p>
        </p:txBody>
      </p:sp>
    </p:spTree>
    <p:extLst>
      <p:ext uri="{BB962C8B-B14F-4D97-AF65-F5344CB8AC3E}">
        <p14:creationId xmlns:p14="http://schemas.microsoft.com/office/powerpoint/2010/main" val="91179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wipe(down)">
                                      <p:cBhvr>
                                        <p:cTn id="13" dur="580">
                                          <p:stCondLst>
                                            <p:cond delay="0"/>
                                          </p:stCondLst>
                                        </p:cTn>
                                        <p:tgtEl>
                                          <p:spTgt spid="2050"/>
                                        </p:tgtEl>
                                      </p:cBhvr>
                                    </p:animEffect>
                                    <p:anim calcmode="lin" valueType="num">
                                      <p:cBhvr>
                                        <p:cTn id="14" dur="1822" tmFilter="0,0; 0.14,0.36; 0.43,0.73; 0.71,0.91; 1.0,1.0">
                                          <p:stCondLst>
                                            <p:cond delay="0"/>
                                          </p:stCondLst>
                                        </p:cTn>
                                        <p:tgtEl>
                                          <p:spTgt spid="2050"/>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2050"/>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2050"/>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2050"/>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2050"/>
                                        </p:tgtEl>
                                        <p:attrNameLst>
                                          <p:attrName>ppt_y</p:attrName>
                                        </p:attrNameLst>
                                      </p:cBhvr>
                                      <p:tavLst>
                                        <p:tav tm="0" fmla="#ppt_y-sin(pi*$)/81">
                                          <p:val>
                                            <p:fltVal val="0"/>
                                          </p:val>
                                        </p:tav>
                                        <p:tav tm="100000">
                                          <p:val>
                                            <p:fltVal val="1"/>
                                          </p:val>
                                        </p:tav>
                                      </p:tavLst>
                                    </p:anim>
                                    <p:animScale>
                                      <p:cBhvr>
                                        <p:cTn id="19" dur="26">
                                          <p:stCondLst>
                                            <p:cond delay="650"/>
                                          </p:stCondLst>
                                        </p:cTn>
                                        <p:tgtEl>
                                          <p:spTgt spid="2050"/>
                                        </p:tgtEl>
                                      </p:cBhvr>
                                      <p:to x="100000" y="60000"/>
                                    </p:animScale>
                                    <p:animScale>
                                      <p:cBhvr>
                                        <p:cTn id="20" dur="166" decel="50000">
                                          <p:stCondLst>
                                            <p:cond delay="676"/>
                                          </p:stCondLst>
                                        </p:cTn>
                                        <p:tgtEl>
                                          <p:spTgt spid="2050"/>
                                        </p:tgtEl>
                                      </p:cBhvr>
                                      <p:to x="100000" y="100000"/>
                                    </p:animScale>
                                    <p:animScale>
                                      <p:cBhvr>
                                        <p:cTn id="21" dur="26">
                                          <p:stCondLst>
                                            <p:cond delay="1312"/>
                                          </p:stCondLst>
                                        </p:cTn>
                                        <p:tgtEl>
                                          <p:spTgt spid="2050"/>
                                        </p:tgtEl>
                                      </p:cBhvr>
                                      <p:to x="100000" y="80000"/>
                                    </p:animScale>
                                    <p:animScale>
                                      <p:cBhvr>
                                        <p:cTn id="22" dur="166" decel="50000">
                                          <p:stCondLst>
                                            <p:cond delay="1338"/>
                                          </p:stCondLst>
                                        </p:cTn>
                                        <p:tgtEl>
                                          <p:spTgt spid="2050"/>
                                        </p:tgtEl>
                                      </p:cBhvr>
                                      <p:to x="100000" y="100000"/>
                                    </p:animScale>
                                    <p:animScale>
                                      <p:cBhvr>
                                        <p:cTn id="23" dur="26">
                                          <p:stCondLst>
                                            <p:cond delay="1642"/>
                                          </p:stCondLst>
                                        </p:cTn>
                                        <p:tgtEl>
                                          <p:spTgt spid="2050"/>
                                        </p:tgtEl>
                                      </p:cBhvr>
                                      <p:to x="100000" y="90000"/>
                                    </p:animScale>
                                    <p:animScale>
                                      <p:cBhvr>
                                        <p:cTn id="24" dur="166" decel="50000">
                                          <p:stCondLst>
                                            <p:cond delay="1668"/>
                                          </p:stCondLst>
                                        </p:cTn>
                                        <p:tgtEl>
                                          <p:spTgt spid="2050"/>
                                        </p:tgtEl>
                                      </p:cBhvr>
                                      <p:to x="100000" y="100000"/>
                                    </p:animScale>
                                    <p:animScale>
                                      <p:cBhvr>
                                        <p:cTn id="25" dur="26">
                                          <p:stCondLst>
                                            <p:cond delay="1808"/>
                                          </p:stCondLst>
                                        </p:cTn>
                                        <p:tgtEl>
                                          <p:spTgt spid="2050"/>
                                        </p:tgtEl>
                                      </p:cBhvr>
                                      <p:to x="100000" y="95000"/>
                                    </p:animScale>
                                    <p:animScale>
                                      <p:cBhvr>
                                        <p:cTn id="26" dur="166" decel="50000">
                                          <p:stCondLst>
                                            <p:cond delay="1834"/>
                                          </p:stCondLst>
                                        </p:cTn>
                                        <p:tgtEl>
                                          <p:spTgt spid="205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2376264" cy="584200"/>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5.1</a:t>
            </a:r>
            <a:r>
              <a:rPr lang="zh-CN" altLang="en-US" sz="3200" b="1" dirty="0">
                <a:solidFill>
                  <a:srgbClr val="000000"/>
                </a:solidFill>
                <a:latin typeface="Times New Roman" panose="02020603050405020304" charset="0"/>
                <a:ea typeface="楷体_GB2312" pitchFamily="49" charset="-122"/>
              </a:rPr>
              <a:t>引言</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395536" y="1268760"/>
            <a:ext cx="8208912" cy="4401205"/>
          </a:xfrm>
          <a:prstGeom prst="rect">
            <a:avLst/>
          </a:prstGeom>
          <a:noFill/>
          <a:ln w="9525">
            <a:noFill/>
          </a:ln>
        </p:spPr>
        <p:txBody>
          <a:bodyPr wrap="square" anchor="t">
            <a:spAutoFit/>
          </a:bodyPr>
          <a:lstStyle/>
          <a:p>
            <a:pPr fontAlgn="base">
              <a:spcBef>
                <a:spcPct val="0"/>
              </a:spcBef>
              <a:spcAft>
                <a:spcPct val="0"/>
              </a:spcAft>
            </a:pPr>
            <a:r>
              <a:rPr lang="zh-CN" altLang="en-US" sz="2800" dirty="0">
                <a:solidFill>
                  <a:srgbClr val="000000"/>
                </a:solidFill>
                <a:latin typeface="宋体" panose="02010600030101010101" pitchFamily="2" charset="-122"/>
              </a:rPr>
              <a:t>下面给出其中几种启发式算法的简单定义：</a:t>
            </a:r>
          </a:p>
          <a:p>
            <a:pPr indent="720000" fontAlgn="base">
              <a:spcBef>
                <a:spcPct val="0"/>
              </a:spcBef>
              <a:spcAft>
                <a:spcPct val="0"/>
              </a:spcAft>
            </a:pPr>
            <a:r>
              <a:rPr lang="zh-CN" altLang="en-US" sz="2800" dirty="0">
                <a:solidFill>
                  <a:srgbClr val="000000"/>
                </a:solidFill>
                <a:latin typeface="宋体" panose="02010600030101010101" pitchFamily="2" charset="-122"/>
              </a:rPr>
              <a:t>禁忌搜索：</a:t>
            </a:r>
          </a:p>
          <a:p>
            <a:pPr indent="720000" fontAlgn="base">
              <a:spcBef>
                <a:spcPct val="0"/>
              </a:spcBef>
              <a:spcAft>
                <a:spcPct val="0"/>
              </a:spcAft>
            </a:pPr>
            <a:r>
              <a:rPr lang="en-US" altLang="zh-CN" sz="2800" dirty="0">
                <a:solidFill>
                  <a:srgbClr val="000000"/>
                </a:solidFill>
                <a:latin typeface="宋体" panose="02010600030101010101" pitchFamily="2" charset="-122"/>
              </a:rPr>
              <a:t>•	</a:t>
            </a:r>
            <a:r>
              <a:rPr lang="zh-CN" altLang="en-US" sz="2800" dirty="0">
                <a:solidFill>
                  <a:srgbClr val="000000"/>
                </a:solidFill>
                <a:latin typeface="宋体" panose="02010600030101010101" pitchFamily="2" charset="-122"/>
              </a:rPr>
              <a:t>模拟退火：通过模拟物理退火过程搜索最优解的方法。</a:t>
            </a:r>
          </a:p>
          <a:p>
            <a:pPr indent="720000" fontAlgn="base">
              <a:spcBef>
                <a:spcPct val="0"/>
              </a:spcBef>
              <a:spcAft>
                <a:spcPct val="0"/>
              </a:spcAft>
            </a:pPr>
            <a:r>
              <a:rPr lang="en-US" altLang="zh-CN" sz="2800" dirty="0">
                <a:solidFill>
                  <a:srgbClr val="000000"/>
                </a:solidFill>
                <a:latin typeface="宋体" panose="02010600030101010101" pitchFamily="2" charset="-122"/>
              </a:rPr>
              <a:t>•	</a:t>
            </a:r>
            <a:r>
              <a:rPr lang="zh-CN" altLang="en-US" sz="2800" dirty="0">
                <a:solidFill>
                  <a:srgbClr val="000000"/>
                </a:solidFill>
                <a:latin typeface="宋体" panose="02010600030101010101" pitchFamily="2" charset="-122"/>
              </a:rPr>
              <a:t>遗传算法：通过模拟自然进化过程搜索最优解的方法。</a:t>
            </a:r>
          </a:p>
          <a:p>
            <a:pPr indent="720000" fontAlgn="base">
              <a:spcBef>
                <a:spcPct val="0"/>
              </a:spcBef>
              <a:spcAft>
                <a:spcPct val="0"/>
              </a:spcAft>
            </a:pPr>
            <a:r>
              <a:rPr lang="en-US" altLang="zh-CN" sz="2800" dirty="0">
                <a:solidFill>
                  <a:srgbClr val="000000"/>
                </a:solidFill>
                <a:latin typeface="宋体" panose="02010600030101010101" pitchFamily="2" charset="-122"/>
              </a:rPr>
              <a:t>•	</a:t>
            </a:r>
            <a:r>
              <a:rPr lang="zh-CN" altLang="en-US" sz="2800" dirty="0">
                <a:solidFill>
                  <a:srgbClr val="000000"/>
                </a:solidFill>
                <a:latin typeface="宋体" panose="02010600030101010101" pitchFamily="2" charset="-122"/>
              </a:rPr>
              <a:t>神经网络：模仿动物神经网络行为特征，进行分布式并行信息处理的算法数学模型。</a:t>
            </a:r>
          </a:p>
          <a:p>
            <a:pPr indent="720000" fontAlgn="base">
              <a:spcBef>
                <a:spcPct val="0"/>
              </a:spcBef>
              <a:spcAft>
                <a:spcPct val="0"/>
              </a:spcAft>
            </a:pPr>
            <a:r>
              <a:rPr lang="en-US" altLang="zh-CN" sz="2800" dirty="0">
                <a:solidFill>
                  <a:srgbClr val="000000"/>
                </a:solidFill>
                <a:latin typeface="宋体" panose="02010600030101010101" pitchFamily="2" charset="-122"/>
              </a:rPr>
              <a:t>•	</a:t>
            </a:r>
            <a:r>
              <a:rPr lang="zh-CN" altLang="en-US" sz="2800" dirty="0">
                <a:solidFill>
                  <a:srgbClr val="000000"/>
                </a:solidFill>
                <a:latin typeface="宋体" panose="02010600030101010101" pitchFamily="2" charset="-122"/>
              </a:rPr>
              <a:t>蚁群算法：模仿蚂蚁在寻找食物过程中发现路径的行为来寻找优化路径的概率型算法。</a:t>
            </a:r>
          </a:p>
        </p:txBody>
      </p:sp>
    </p:spTree>
    <p:extLst>
      <p:ext uri="{BB962C8B-B14F-4D97-AF65-F5344CB8AC3E}">
        <p14:creationId xmlns:p14="http://schemas.microsoft.com/office/powerpoint/2010/main" val="426822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wipe(down)">
                                      <p:cBhvr>
                                        <p:cTn id="1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672408"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5.2 </a:t>
            </a:r>
            <a:r>
              <a:rPr lang="zh-CN" altLang="en-US" sz="3200" b="1" dirty="0">
                <a:solidFill>
                  <a:srgbClr val="000000"/>
                </a:solidFill>
                <a:latin typeface="Times New Roman" panose="02020603050405020304" charset="0"/>
                <a:ea typeface="楷体_GB2312" pitchFamily="49" charset="-122"/>
              </a:rPr>
              <a:t>模拟退火算法</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395536" y="1268760"/>
            <a:ext cx="8208912" cy="4832092"/>
          </a:xfrm>
          <a:prstGeom prst="rect">
            <a:avLst/>
          </a:prstGeom>
          <a:noFill/>
          <a:ln w="9525">
            <a:noFill/>
          </a:ln>
        </p:spPr>
        <p:txBody>
          <a:bodyPr wrap="square" anchor="t">
            <a:spAutoFit/>
          </a:bodyPr>
          <a:lstStyle/>
          <a:p>
            <a:r>
              <a:rPr lang="zh-CN" altLang="zh-CN" sz="2800" dirty="0"/>
              <a:t>对于特定的问题，在应用和设计模拟退火算法过程中应注意以下问题。</a:t>
            </a:r>
          </a:p>
          <a:p>
            <a:pPr indent="720000"/>
            <a:r>
              <a:rPr lang="en-US" altLang="zh-CN" sz="2800" dirty="0">
                <a:solidFill>
                  <a:srgbClr val="FF0000"/>
                </a:solidFill>
                <a:sym typeface="Symbol"/>
              </a:rPr>
              <a:t></a:t>
            </a:r>
            <a:r>
              <a:rPr lang="zh-CN" altLang="zh-CN" sz="2800" dirty="0">
                <a:solidFill>
                  <a:srgbClr val="FF0000"/>
                </a:solidFill>
              </a:rPr>
              <a:t>初始解的生成</a:t>
            </a:r>
            <a:r>
              <a:rPr lang="zh-CN" altLang="zh-CN" sz="2800" dirty="0"/>
              <a:t>：通常是以一个随机解作为初始解，并保证理论上能够生成解空间中任意的解。也可以是一个经挑选过的较好的解，这种情况下，初始温度应当设置的较低。初始解不宜“太好”，否则很难从这个解的邻域跳出。</a:t>
            </a:r>
          </a:p>
          <a:p>
            <a:pPr indent="720000"/>
            <a:r>
              <a:rPr lang="en-US" altLang="zh-CN" sz="2800" dirty="0">
                <a:solidFill>
                  <a:srgbClr val="FF0000"/>
                </a:solidFill>
                <a:sym typeface="Symbol"/>
              </a:rPr>
              <a:t></a:t>
            </a:r>
            <a:r>
              <a:rPr lang="zh-CN" altLang="zh-CN" sz="2800" dirty="0">
                <a:solidFill>
                  <a:srgbClr val="FF0000"/>
                </a:solidFill>
              </a:rPr>
              <a:t>邻解生成函数</a:t>
            </a:r>
            <a:r>
              <a:rPr lang="zh-CN" altLang="zh-CN" sz="2800" dirty="0"/>
              <a:t>：邻解生成函数应尽可能保证产生的候选解能够遍布解空间。邻域应尽可能小，能够在少量循环步中充分探测，但每次的改变不应该引起太大的变化。</a:t>
            </a:r>
          </a:p>
        </p:txBody>
      </p:sp>
    </p:spTree>
    <p:extLst>
      <p:ext uri="{BB962C8B-B14F-4D97-AF65-F5344CB8AC3E}">
        <p14:creationId xmlns:p14="http://schemas.microsoft.com/office/powerpoint/2010/main" val="133773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randombar(horizontal)">
                                      <p:cBhvr>
                                        <p:cTn id="1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672408"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5.2 </a:t>
            </a:r>
            <a:r>
              <a:rPr lang="zh-CN" altLang="en-US" sz="3200" b="1" dirty="0">
                <a:solidFill>
                  <a:srgbClr val="000000"/>
                </a:solidFill>
                <a:latin typeface="Times New Roman" panose="02020603050405020304" charset="0"/>
                <a:ea typeface="楷体_GB2312" pitchFamily="49" charset="-122"/>
              </a:rPr>
              <a:t>模拟退火算法</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395536" y="1086801"/>
            <a:ext cx="8208912" cy="5324535"/>
          </a:xfrm>
          <a:prstGeom prst="rect">
            <a:avLst/>
          </a:prstGeom>
          <a:noFill/>
          <a:ln w="9525">
            <a:noFill/>
          </a:ln>
        </p:spPr>
        <p:txBody>
          <a:bodyPr wrap="square" anchor="t">
            <a:spAutoFit/>
          </a:bodyPr>
          <a:lstStyle/>
          <a:p>
            <a:pPr indent="720000"/>
            <a:r>
              <a:rPr lang="en-US" altLang="zh-CN" sz="2800" dirty="0">
                <a:solidFill>
                  <a:srgbClr val="FF0000"/>
                </a:solidFill>
                <a:sym typeface="Symbol"/>
              </a:rPr>
              <a:t></a:t>
            </a:r>
            <a:r>
              <a:rPr lang="zh-CN" altLang="zh-CN" sz="2600" dirty="0">
                <a:solidFill>
                  <a:srgbClr val="FF0000"/>
                </a:solidFill>
              </a:rPr>
              <a:t>确定初始温度</a:t>
            </a:r>
            <a:r>
              <a:rPr lang="zh-CN" altLang="zh-CN" sz="2600" dirty="0"/>
              <a:t>：初始温度应该设置的尽可能高，以确保最终解不受初始解影响。但过高又会增加计算时间。在正式开始退火算法前，可进行一个升温过程确定初始温度：逐渐增加温度，直到所有的尝试都被接受，将此时的温度设置为初始温度。</a:t>
            </a:r>
          </a:p>
          <a:p>
            <a:pPr indent="720000"/>
            <a:r>
              <a:rPr lang="en-US" altLang="zh-CN" sz="2600" dirty="0">
                <a:solidFill>
                  <a:srgbClr val="FF0000"/>
                </a:solidFill>
                <a:sym typeface="Symbol"/>
              </a:rPr>
              <a:t></a:t>
            </a:r>
            <a:r>
              <a:rPr lang="zh-CN" altLang="zh-CN" sz="2600" dirty="0">
                <a:solidFill>
                  <a:srgbClr val="FF0000"/>
                </a:solidFill>
              </a:rPr>
              <a:t>确定等温步数</a:t>
            </a:r>
            <a:r>
              <a:rPr lang="zh-CN" altLang="zh-CN" sz="2600" dirty="0"/>
              <a:t>：等温步数也称</a:t>
            </a:r>
            <a:r>
              <a:rPr lang="en-US" altLang="zh-CN" sz="2600" dirty="0"/>
              <a:t>Metropolis</a:t>
            </a:r>
            <a:r>
              <a:rPr lang="zh-CN" altLang="zh-CN" sz="2600" dirty="0"/>
              <a:t>抽样稳定准则，用于决定在不同温度下产生候选解的数目。通常取决于解空间和邻域的大小，等温过程是为了让系统达到平衡，因此可通过检验目标函数的均值是否稳定（或连续若干步的目标值变化较小）来确定等温步数。等温步数受温度的影响。高温时，等温步数可以较小；温度较小时，等温步数要大。随着温度的降低，增加等温步数。有时为了方便，也可直接按一定的步数抽样。</a:t>
            </a:r>
          </a:p>
        </p:txBody>
      </p:sp>
    </p:spTree>
    <p:extLst>
      <p:ext uri="{BB962C8B-B14F-4D97-AF65-F5344CB8AC3E}">
        <p14:creationId xmlns:p14="http://schemas.microsoft.com/office/powerpoint/2010/main" val="133773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p:cTn id="13" dur="1000" fill="hold"/>
                                        <p:tgtEl>
                                          <p:spTgt spid="2050"/>
                                        </p:tgtEl>
                                        <p:attrNameLst>
                                          <p:attrName>ppt_w</p:attrName>
                                        </p:attrNameLst>
                                      </p:cBhvr>
                                      <p:tavLst>
                                        <p:tav tm="0">
                                          <p:val>
                                            <p:fltVal val="0"/>
                                          </p:val>
                                        </p:tav>
                                        <p:tav tm="100000">
                                          <p:val>
                                            <p:strVal val="#ppt_w"/>
                                          </p:val>
                                        </p:tav>
                                      </p:tavLst>
                                    </p:anim>
                                    <p:anim calcmode="lin" valueType="num">
                                      <p:cBhvr>
                                        <p:cTn id="14" dur="1000" fill="hold"/>
                                        <p:tgtEl>
                                          <p:spTgt spid="2050"/>
                                        </p:tgtEl>
                                        <p:attrNameLst>
                                          <p:attrName>ppt_h</p:attrName>
                                        </p:attrNameLst>
                                      </p:cBhvr>
                                      <p:tavLst>
                                        <p:tav tm="0">
                                          <p:val>
                                            <p:fltVal val="0"/>
                                          </p:val>
                                        </p:tav>
                                        <p:tav tm="100000">
                                          <p:val>
                                            <p:strVal val="#ppt_h"/>
                                          </p:val>
                                        </p:tav>
                                      </p:tavLst>
                                    </p:anim>
                                    <p:anim calcmode="lin" valueType="num">
                                      <p:cBhvr>
                                        <p:cTn id="15" dur="1000" fill="hold"/>
                                        <p:tgtEl>
                                          <p:spTgt spid="2050"/>
                                        </p:tgtEl>
                                        <p:attrNameLst>
                                          <p:attrName>style.rotation</p:attrName>
                                        </p:attrNameLst>
                                      </p:cBhvr>
                                      <p:tavLst>
                                        <p:tav tm="0">
                                          <p:val>
                                            <p:fltVal val="90"/>
                                          </p:val>
                                        </p:tav>
                                        <p:tav tm="100000">
                                          <p:val>
                                            <p:fltVal val="0"/>
                                          </p:val>
                                        </p:tav>
                                      </p:tavLst>
                                    </p:anim>
                                    <p:animEffect transition="in" filter="fade">
                                      <p:cBhvr>
                                        <p:cTn id="16"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672408"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5.2 </a:t>
            </a:r>
            <a:r>
              <a:rPr lang="zh-CN" altLang="en-US" sz="3200" b="1" dirty="0">
                <a:solidFill>
                  <a:srgbClr val="000000"/>
                </a:solidFill>
                <a:latin typeface="Times New Roman" panose="02020603050405020304" charset="0"/>
                <a:ea typeface="楷体_GB2312" pitchFamily="49" charset="-122"/>
              </a:rPr>
              <a:t>模拟退火算法</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395536" y="1268760"/>
            <a:ext cx="8208912" cy="3108543"/>
          </a:xfrm>
          <a:prstGeom prst="rect">
            <a:avLst/>
          </a:prstGeom>
          <a:noFill/>
          <a:ln w="9525">
            <a:noFill/>
          </a:ln>
        </p:spPr>
        <p:txBody>
          <a:bodyPr wrap="square" anchor="t">
            <a:spAutoFit/>
          </a:bodyPr>
          <a:lstStyle/>
          <a:p>
            <a:pPr indent="720000"/>
            <a:r>
              <a:rPr lang="en-US" altLang="zh-CN" sz="2800" dirty="0">
                <a:solidFill>
                  <a:srgbClr val="FF0000"/>
                </a:solidFill>
                <a:sym typeface="Symbol"/>
              </a:rPr>
              <a:t></a:t>
            </a:r>
            <a:r>
              <a:rPr lang="zh-CN" altLang="zh-CN" sz="2800" dirty="0">
                <a:solidFill>
                  <a:srgbClr val="FF0000"/>
                </a:solidFill>
              </a:rPr>
              <a:t>确定降温方式</a:t>
            </a:r>
            <a:r>
              <a:rPr lang="zh-CN" altLang="zh-CN" sz="2800" dirty="0"/>
              <a:t>：理论上，降温过程要足够缓慢，要使得在每一温度下达到热平衡。在计算机实现中，如果降温速度过缓，所得到的解的性能会较为令人满意，但是算法会太慢，相对于简单的搜索算法不具有明显优势。如果降温速度过快，很可能最终得不到全局最优解。因此使用时要综合考虑解的性能和算法速度，在两者之间采取一种折中。</a:t>
            </a:r>
          </a:p>
        </p:txBody>
      </p:sp>
    </p:spTree>
    <p:extLst>
      <p:ext uri="{BB962C8B-B14F-4D97-AF65-F5344CB8AC3E}">
        <p14:creationId xmlns:p14="http://schemas.microsoft.com/office/powerpoint/2010/main" val="390097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p:cTn id="13" dur="500" fill="hold"/>
                                        <p:tgtEl>
                                          <p:spTgt spid="2050"/>
                                        </p:tgtEl>
                                        <p:attrNameLst>
                                          <p:attrName>ppt_w</p:attrName>
                                        </p:attrNameLst>
                                      </p:cBhvr>
                                      <p:tavLst>
                                        <p:tav tm="0">
                                          <p:val>
                                            <p:fltVal val="0"/>
                                          </p:val>
                                        </p:tav>
                                        <p:tav tm="100000">
                                          <p:val>
                                            <p:strVal val="#ppt_w"/>
                                          </p:val>
                                        </p:tav>
                                      </p:tavLst>
                                    </p:anim>
                                    <p:anim calcmode="lin" valueType="num">
                                      <p:cBhvr>
                                        <p:cTn id="14" dur="500" fill="hold"/>
                                        <p:tgtEl>
                                          <p:spTgt spid="2050"/>
                                        </p:tgtEl>
                                        <p:attrNameLst>
                                          <p:attrName>ppt_h</p:attrName>
                                        </p:attrNameLst>
                                      </p:cBhvr>
                                      <p:tavLst>
                                        <p:tav tm="0">
                                          <p:val>
                                            <p:fltVal val="0"/>
                                          </p:val>
                                        </p:tav>
                                        <p:tav tm="100000">
                                          <p:val>
                                            <p:strVal val="#ppt_h"/>
                                          </p:val>
                                        </p:tav>
                                      </p:tavLst>
                                    </p:anim>
                                    <p:animEffect transition="in" filter="fade">
                                      <p:cBhvr>
                                        <p:cTn id="1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672408"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5.2 </a:t>
            </a:r>
            <a:r>
              <a:rPr lang="zh-CN" altLang="en-US" sz="3200" b="1" dirty="0">
                <a:solidFill>
                  <a:srgbClr val="000000"/>
                </a:solidFill>
                <a:latin typeface="Times New Roman" panose="02020603050405020304" charset="0"/>
                <a:ea typeface="楷体_GB2312" pitchFamily="49" charset="-122"/>
              </a:rPr>
              <a:t>模拟退火算法</a:t>
            </a:r>
            <a:endParaRPr lang="zh-CN" altLang="zh-CN" sz="3200" b="1" dirty="0">
              <a:solidFill>
                <a:srgbClr val="000000"/>
              </a:solidFill>
              <a:latin typeface="Times New Roman" panose="02020603050405020304" charset="0"/>
              <a:ea typeface="楷体_GB2312" pitchFamily="49" charset="-122"/>
            </a:endParaRPr>
          </a:p>
        </p:txBody>
      </p:sp>
      <mc:AlternateContent xmlns:mc="http://schemas.openxmlformats.org/markup-compatibility/2006" xmlns:a14="http://schemas.microsoft.com/office/drawing/2010/main">
        <mc:Choice Requires="a14">
          <p:sp>
            <p:nvSpPr>
              <p:cNvPr id="2050" name="文本框 1"/>
              <p:cNvSpPr txBox="1"/>
              <p:nvPr/>
            </p:nvSpPr>
            <p:spPr>
              <a:xfrm>
                <a:off x="395536" y="1268760"/>
                <a:ext cx="8208912" cy="4958152"/>
              </a:xfrm>
              <a:prstGeom prst="rect">
                <a:avLst/>
              </a:prstGeom>
              <a:noFill/>
              <a:ln w="9525">
                <a:noFill/>
              </a:ln>
            </p:spPr>
            <p:txBody>
              <a:bodyPr wrap="square" anchor="t">
                <a:spAutoFit/>
              </a:bodyPr>
              <a:lstStyle/>
              <a:p>
                <a:pPr algn="ctr"/>
                <a:r>
                  <a:rPr lang="zh-CN" altLang="zh-CN" sz="3200" b="1" dirty="0"/>
                  <a:t>程序实现</a:t>
                </a:r>
              </a:p>
              <a:p>
                <a:pPr indent="720000"/>
                <a:r>
                  <a:rPr lang="zh-CN" altLang="zh-CN" sz="2800" dirty="0"/>
                  <a:t>前面已经简单地介绍了模拟退火算法主要思想。下面以</a:t>
                </a:r>
                <a:r>
                  <a:rPr lang="en-US" altLang="zh-CN" sz="2800" dirty="0"/>
                  <a:t>TSP</a:t>
                </a:r>
                <a:r>
                  <a:rPr lang="zh-CN" altLang="zh-CN" sz="2800" dirty="0"/>
                  <a:t>问题为例，详细分析其</a:t>
                </a:r>
                <a:r>
                  <a:rPr lang="en-US" altLang="zh-CN" sz="2800" dirty="0" err="1"/>
                  <a:t>MatLab</a:t>
                </a:r>
                <a:r>
                  <a:rPr lang="zh-CN" altLang="zh-CN" sz="2800" dirty="0"/>
                  <a:t>程序实现。求解</a:t>
                </a:r>
                <a:r>
                  <a:rPr lang="en-US" altLang="zh-CN" sz="2800" dirty="0"/>
                  <a:t> TSP</a:t>
                </a:r>
                <a:r>
                  <a:rPr lang="zh-CN" altLang="zh-CN" sz="2800" dirty="0"/>
                  <a:t>问题的模拟退火算法描述如下。</a:t>
                </a:r>
              </a:p>
              <a:p>
                <a:pPr indent="720000"/>
                <a:r>
                  <a:rPr lang="en-US" altLang="zh-CN" sz="2800" dirty="0">
                    <a:solidFill>
                      <a:srgbClr val="FF0000"/>
                    </a:solidFill>
                    <a:sym typeface="Symbol"/>
                  </a:rPr>
                  <a:t></a:t>
                </a:r>
                <a:r>
                  <a:rPr lang="zh-CN" altLang="zh-CN" sz="2800" dirty="0">
                    <a:solidFill>
                      <a:srgbClr val="FF0000"/>
                    </a:solidFill>
                  </a:rPr>
                  <a:t>解空间</a:t>
                </a:r>
                <a:r>
                  <a:rPr lang="zh-CN" altLang="zh-CN" sz="2800" dirty="0"/>
                  <a:t>：如果我们按照表</a:t>
                </a:r>
                <a:r>
                  <a:rPr lang="en-US" altLang="zh-CN" sz="2800" dirty="0"/>
                  <a:t>4-43</a:t>
                </a:r>
                <a:r>
                  <a:rPr lang="zh-CN" altLang="zh-CN" sz="2800" dirty="0"/>
                  <a:t>中用整数</a:t>
                </a:r>
                <a:r>
                  <a:rPr lang="en-US" altLang="zh-CN" sz="2800" dirty="0"/>
                  <a:t>1</a:t>
                </a:r>
                <a:r>
                  <a:rPr lang="zh-CN" altLang="zh-CN" sz="2800" dirty="0"/>
                  <a:t>～</a:t>
                </a:r>
                <a:r>
                  <a:rPr lang="en-US" altLang="zh-CN" sz="2800" dirty="0"/>
                  <a:t>34</a:t>
                </a:r>
                <a:r>
                  <a:rPr lang="zh-CN" altLang="zh-CN" sz="2800" dirty="0"/>
                  <a:t>对每个城市进行编号，解空间</a:t>
                </a:r>
                <a:r>
                  <a:rPr lang="en-US" altLang="zh-CN" sz="2800" i="1" dirty="0"/>
                  <a:t>S</a:t>
                </a:r>
                <a:r>
                  <a:rPr lang="zh-CN" altLang="zh-CN" sz="2800" dirty="0"/>
                  <a:t>表示为</a:t>
                </a:r>
                <a14:m>
                  <m:oMath xmlns:m="http://schemas.openxmlformats.org/officeDocument/2006/math">
                    <m:d>
                      <m:dPr>
                        <m:begChr m:val="{"/>
                        <m:endChr m:val="}"/>
                        <m:ctrlPr>
                          <a:rPr lang="en-US" altLang="zh-CN" sz="2800" i="1" dirty="0" smtClean="0">
                            <a:latin typeface="Cambria Math" panose="02040503050406030204" pitchFamily="18" charset="0"/>
                          </a:rPr>
                        </m:ctrlPr>
                      </m:dPr>
                      <m:e>
                        <m:r>
                          <a:rPr lang="en-US" altLang="zh-CN" sz="2800" b="0" i="1" dirty="0" smtClean="0">
                            <a:latin typeface="Cambria Math"/>
                          </a:rPr>
                          <m:t>1,2,…34</m:t>
                        </m:r>
                      </m:e>
                    </m:d>
                    <m:r>
                      <a:rPr lang="en-US" altLang="zh-CN" sz="2800" i="1" dirty="0" smtClean="0">
                        <a:latin typeface="Cambria Math"/>
                      </a:rPr>
                      <m:t> </m:t>
                    </m:r>
                  </m:oMath>
                </a14:m>
                <a:r>
                  <a:rPr lang="zh-CN" altLang="zh-CN" sz="2800" dirty="0"/>
                  <a:t>的所有固定起点和终点的循环排列集合。任何一种</a:t>
                </a:r>
                <a:r>
                  <a:rPr lang="en-US" altLang="zh-CN" sz="2800" dirty="0"/>
                  <a:t> </a:t>
                </a:r>
                <a:r>
                  <a:rPr lang="zh-CN" altLang="zh-CN" sz="2800" dirty="0"/>
                  <a:t>的循环排列</a:t>
                </a:r>
              </a:p>
              <a:p>
                <a:pPr indent="720000"/>
                <a14:m>
                  <m:oMathPara xmlns:m="http://schemas.openxmlformats.org/officeDocument/2006/math">
                    <m:oMathParaPr>
                      <m:jc m:val="centerGroup"/>
                    </m:oMathParaPr>
                    <m:oMath xmlns:m="http://schemas.openxmlformats.org/officeDocument/2006/math">
                      <m:r>
                        <a:rPr lang="en-US" altLang="zh-CN" sz="2800" b="0" i="1" smtClean="0">
                          <a:latin typeface="Cambria Math"/>
                        </a:rPr>
                        <m:t>𝑋</m:t>
                      </m:r>
                      <m:r>
                        <a:rPr lang="en-US" altLang="zh-CN" sz="2800" b="0" i="1" smtClean="0">
                          <a:latin typeface="Cambria Math"/>
                        </a:rPr>
                        <m:t>=</m:t>
                      </m:r>
                      <m:d>
                        <m:dPr>
                          <m:begChr m:val="{"/>
                          <m:endChr m:val="}"/>
                          <m:ctrlPr>
                            <a:rPr lang="en-US" altLang="zh-CN" sz="2800" b="0" i="1" smtClean="0">
                              <a:latin typeface="Cambria Math" panose="02040503050406030204" pitchFamily="18" charset="0"/>
                            </a:rPr>
                          </m:ctrlPr>
                        </m:dPr>
                        <m:e>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a:rPr>
                                    <m:t>𝑥</m:t>
                                  </m:r>
                                </m:e>
                                <m:sub>
                                  <m:r>
                                    <a:rPr lang="en-US" altLang="zh-CN" sz="2800" b="0" i="1" smtClean="0">
                                      <a:latin typeface="Cambria Math"/>
                                    </a:rPr>
                                    <m:t>1</m:t>
                                  </m:r>
                                </m:sub>
                              </m:sSub>
                              <m:r>
                                <a:rPr lang="en-US" altLang="zh-CN" sz="2800" b="0" i="1" smtClean="0">
                                  <a:latin typeface="Cambria Math"/>
                                </a:rPr>
                                <m:t>,</m:t>
                              </m:r>
                              <m:sSub>
                                <m:sSubPr>
                                  <m:ctrlPr>
                                    <a:rPr lang="en-US" altLang="zh-CN" sz="2800" i="1">
                                      <a:latin typeface="Cambria Math" panose="02040503050406030204" pitchFamily="18" charset="0"/>
                                    </a:rPr>
                                  </m:ctrlPr>
                                </m:sSubPr>
                                <m:e>
                                  <m:r>
                                    <a:rPr lang="en-US" altLang="zh-CN" sz="2800" i="1">
                                      <a:latin typeface="Cambria Math"/>
                                    </a:rPr>
                                    <m:t>𝑥</m:t>
                                  </m:r>
                                </m:e>
                                <m:sub>
                                  <m:r>
                                    <a:rPr lang="en-US" altLang="zh-CN" sz="2800" b="0" i="1" smtClean="0">
                                      <a:latin typeface="Cambria Math"/>
                                    </a:rPr>
                                    <m:t>2</m:t>
                                  </m:r>
                                </m:sub>
                              </m:sSub>
                              <m:r>
                                <a:rPr lang="en-US" altLang="zh-CN" sz="2800" b="0" i="1" smtClean="0">
                                  <a:latin typeface="Cambria Math"/>
                                </a:rPr>
                                <m:t>,…,</m:t>
                              </m:r>
                              <m:sSub>
                                <m:sSubPr>
                                  <m:ctrlPr>
                                    <a:rPr lang="en-US" altLang="zh-CN" sz="2800" i="1">
                                      <a:latin typeface="Cambria Math" panose="02040503050406030204" pitchFamily="18" charset="0"/>
                                    </a:rPr>
                                  </m:ctrlPr>
                                </m:sSubPr>
                                <m:e>
                                  <m:r>
                                    <a:rPr lang="en-US" altLang="zh-CN" sz="2800" i="1">
                                      <a:latin typeface="Cambria Math"/>
                                    </a:rPr>
                                    <m:t>𝑥</m:t>
                                  </m:r>
                                </m:e>
                                <m:sub>
                                  <m:r>
                                    <a:rPr lang="en-US" altLang="zh-CN" sz="2800" b="0" i="1" smtClean="0">
                                      <a:latin typeface="Cambria Math"/>
                                    </a:rPr>
                                    <m:t>34</m:t>
                                  </m:r>
                                </m:sub>
                              </m:sSub>
                            </m:e>
                          </m:d>
                          <m:r>
                            <a:rPr lang="en-US" altLang="zh-CN" sz="2800" b="0" i="1" smtClean="0">
                              <a:latin typeface="Cambria Math"/>
                            </a:rPr>
                            <m:t>|</m:t>
                          </m:r>
                          <m:sSub>
                            <m:sSubPr>
                              <m:ctrlPr>
                                <a:rPr lang="en-US" altLang="zh-CN" sz="2800" i="1">
                                  <a:latin typeface="Cambria Math" panose="02040503050406030204" pitchFamily="18" charset="0"/>
                                </a:rPr>
                              </m:ctrlPr>
                            </m:sSubPr>
                            <m:e>
                              <m:r>
                                <a:rPr lang="en-US" altLang="zh-CN" sz="2800" i="1">
                                  <a:latin typeface="Cambria Math"/>
                                </a:rPr>
                                <m:t>𝑥</m:t>
                              </m:r>
                            </m:e>
                            <m:sub>
                              <m:r>
                                <a:rPr lang="en-US" altLang="zh-CN" sz="2800" b="0" i="1" smtClean="0">
                                  <a:latin typeface="Cambria Math"/>
                                </a:rPr>
                                <m:t>𝑖</m:t>
                              </m:r>
                            </m:sub>
                          </m:sSub>
                          <m:r>
                            <a:rPr lang="en-US" altLang="zh-CN" sz="2800" i="1" smtClean="0">
                              <a:latin typeface="Cambria Math"/>
                              <a:ea typeface="Cambria Math"/>
                            </a:rPr>
                            <m:t>∈</m:t>
                          </m:r>
                          <m:d>
                            <m:dPr>
                              <m:begChr m:val="["/>
                              <m:endChr m:val="]"/>
                              <m:ctrlPr>
                                <a:rPr lang="en-US" altLang="zh-CN" sz="2800" b="0" i="1" smtClean="0">
                                  <a:latin typeface="Cambria Math" panose="02040503050406030204" pitchFamily="18" charset="0"/>
                                  <a:ea typeface="Cambria Math"/>
                                </a:rPr>
                              </m:ctrlPr>
                            </m:dPr>
                            <m:e>
                              <m:r>
                                <a:rPr lang="en-US" altLang="zh-CN" sz="2800" b="0" i="1" smtClean="0">
                                  <a:latin typeface="Cambria Math"/>
                                  <a:ea typeface="Cambria Math"/>
                                </a:rPr>
                                <m:t>1,2,…,34</m:t>
                              </m:r>
                            </m:e>
                          </m:d>
                          <m:r>
                            <a:rPr lang="en-US" altLang="zh-CN" sz="2800" b="0" i="1" smtClean="0">
                              <a:latin typeface="Cambria Math"/>
                              <a:ea typeface="Cambria Math"/>
                            </a:rPr>
                            <m:t>,</m:t>
                          </m:r>
                          <m:sSub>
                            <m:sSubPr>
                              <m:ctrlPr>
                                <a:rPr lang="en-US" altLang="zh-CN" sz="2800" i="1">
                                  <a:latin typeface="Cambria Math" panose="02040503050406030204" pitchFamily="18" charset="0"/>
                                </a:rPr>
                              </m:ctrlPr>
                            </m:sSubPr>
                            <m:e>
                              <m:r>
                                <a:rPr lang="en-US" altLang="zh-CN" sz="2800" i="1">
                                  <a:latin typeface="Cambria Math"/>
                                </a:rPr>
                                <m:t>𝑥</m:t>
                              </m:r>
                            </m:e>
                            <m:sub>
                              <m:r>
                                <a:rPr lang="en-US" altLang="zh-CN" sz="2800" b="0" i="1" smtClean="0">
                                  <a:latin typeface="Cambria Math"/>
                                </a:rPr>
                                <m:t>𝑖</m:t>
                              </m:r>
                            </m:sub>
                          </m:sSub>
                          <m:r>
                            <a:rPr lang="en-US" altLang="zh-CN" sz="2800" i="1" smtClean="0">
                              <a:latin typeface="Cambria Math"/>
                              <a:ea typeface="Cambria Math"/>
                            </a:rPr>
                            <m:t>≠</m:t>
                          </m:r>
                          <m:sSub>
                            <m:sSubPr>
                              <m:ctrlPr>
                                <a:rPr lang="en-US" altLang="zh-CN" sz="2800" i="1">
                                  <a:latin typeface="Cambria Math" panose="02040503050406030204" pitchFamily="18" charset="0"/>
                                </a:rPr>
                              </m:ctrlPr>
                            </m:sSubPr>
                            <m:e>
                              <m:r>
                                <a:rPr lang="en-US" altLang="zh-CN" sz="2800" i="1">
                                  <a:latin typeface="Cambria Math"/>
                                </a:rPr>
                                <m:t>𝑥</m:t>
                              </m:r>
                            </m:e>
                            <m:sub>
                              <m:r>
                                <a:rPr lang="en-US" altLang="zh-CN" sz="2800" b="0" i="1" smtClean="0">
                                  <a:latin typeface="Cambria Math"/>
                                </a:rPr>
                                <m:t>𝑗</m:t>
                              </m:r>
                            </m:sub>
                          </m:sSub>
                        </m:e>
                      </m:d>
                    </m:oMath>
                  </m:oMathPara>
                </a14:m>
                <a:endParaRPr lang="en-US" altLang="zh-CN" sz="2800" dirty="0"/>
              </a:p>
              <a:p>
                <a:pPr indent="720000"/>
                <a:r>
                  <a:rPr lang="zh-CN" altLang="zh-CN" sz="2800" dirty="0"/>
                  <a:t>都是本问题的一个解。其中</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a:rPr>
                          <m:t>𝑥</m:t>
                        </m:r>
                      </m:e>
                      <m:sub>
                        <m:r>
                          <a:rPr lang="en-US" altLang="zh-CN" sz="2800" i="1">
                            <a:latin typeface="Cambria Math"/>
                          </a:rPr>
                          <m:t>𝑖</m:t>
                        </m:r>
                      </m:sub>
                    </m:sSub>
                  </m:oMath>
                </a14:m>
                <a:r>
                  <a:rPr lang="zh-CN" altLang="zh-CN" sz="2800" dirty="0"/>
                  <a:t>表示第</a:t>
                </a:r>
                <a:r>
                  <a:rPr lang="en-US" altLang="zh-CN" sz="2800" i="1" dirty="0" err="1"/>
                  <a:t>i</a:t>
                </a:r>
                <a:r>
                  <a:rPr lang="zh-CN" altLang="zh-CN" sz="2800" dirty="0"/>
                  <a:t>次访问的城市编号。</a:t>
                </a:r>
              </a:p>
            </p:txBody>
          </p:sp>
        </mc:Choice>
        <mc:Fallback xmlns="">
          <p:sp>
            <p:nvSpPr>
              <p:cNvPr id="2050" name="文本框 1"/>
              <p:cNvSpPr txBox="1">
                <a:spLocks noRot="1" noChangeAspect="1" noMove="1" noResize="1" noEditPoints="1" noAdjustHandles="1" noChangeArrowheads="1" noChangeShapeType="1" noTextEdit="1"/>
              </p:cNvSpPr>
              <p:nvPr/>
            </p:nvSpPr>
            <p:spPr>
              <a:xfrm>
                <a:off x="395536" y="1268760"/>
                <a:ext cx="8208912" cy="4958152"/>
              </a:xfrm>
              <a:prstGeom prst="rect">
                <a:avLst/>
              </a:prstGeom>
              <a:blipFill>
                <a:blip r:embed="rId2"/>
                <a:stretch>
                  <a:fillRect l="-1560" t="-1968" r="-4681" b="-2214"/>
                </a:stretch>
              </a:blipFill>
              <a:ln w="9525">
                <a:noFill/>
              </a:ln>
            </p:spPr>
            <p:txBody>
              <a:bodyPr/>
              <a:lstStyle/>
              <a:p>
                <a:r>
                  <a:rPr lang="zh-CN" altLang="en-US">
                    <a:noFill/>
                  </a:rPr>
                  <a:t> </a:t>
                </a:r>
              </a:p>
            </p:txBody>
          </p:sp>
        </mc:Fallback>
      </mc:AlternateContent>
    </p:spTree>
    <p:extLst>
      <p:ext uri="{BB962C8B-B14F-4D97-AF65-F5344CB8AC3E}">
        <p14:creationId xmlns:p14="http://schemas.microsoft.com/office/powerpoint/2010/main" val="390097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p:cTn id="13" dur="1000" fill="hold"/>
                                        <p:tgtEl>
                                          <p:spTgt spid="2050"/>
                                        </p:tgtEl>
                                        <p:attrNameLst>
                                          <p:attrName>ppt_w</p:attrName>
                                        </p:attrNameLst>
                                      </p:cBhvr>
                                      <p:tavLst>
                                        <p:tav tm="0">
                                          <p:val>
                                            <p:fltVal val="0"/>
                                          </p:val>
                                        </p:tav>
                                        <p:tav tm="100000">
                                          <p:val>
                                            <p:strVal val="#ppt_w"/>
                                          </p:val>
                                        </p:tav>
                                      </p:tavLst>
                                    </p:anim>
                                    <p:anim calcmode="lin" valueType="num">
                                      <p:cBhvr>
                                        <p:cTn id="14" dur="1000" fill="hold"/>
                                        <p:tgtEl>
                                          <p:spTgt spid="2050"/>
                                        </p:tgtEl>
                                        <p:attrNameLst>
                                          <p:attrName>ppt_h</p:attrName>
                                        </p:attrNameLst>
                                      </p:cBhvr>
                                      <p:tavLst>
                                        <p:tav tm="0">
                                          <p:val>
                                            <p:fltVal val="0"/>
                                          </p:val>
                                        </p:tav>
                                        <p:tav tm="100000">
                                          <p:val>
                                            <p:strVal val="#ppt_h"/>
                                          </p:val>
                                        </p:tav>
                                      </p:tavLst>
                                    </p:anim>
                                    <p:anim calcmode="lin" valueType="num">
                                      <p:cBhvr>
                                        <p:cTn id="15" dur="1000" fill="hold"/>
                                        <p:tgtEl>
                                          <p:spTgt spid="2050"/>
                                        </p:tgtEl>
                                        <p:attrNameLst>
                                          <p:attrName>style.rotation</p:attrName>
                                        </p:attrNameLst>
                                      </p:cBhvr>
                                      <p:tavLst>
                                        <p:tav tm="0">
                                          <p:val>
                                            <p:fltVal val="90"/>
                                          </p:val>
                                        </p:tav>
                                        <p:tav tm="100000">
                                          <p:val>
                                            <p:fltVal val="0"/>
                                          </p:val>
                                        </p:tav>
                                      </p:tavLst>
                                    </p:anim>
                                    <p:animEffect transition="in" filter="fade">
                                      <p:cBhvr>
                                        <p:cTn id="16"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672408"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5.2 </a:t>
            </a:r>
            <a:r>
              <a:rPr lang="zh-CN" altLang="en-US" sz="3200" b="1" dirty="0">
                <a:solidFill>
                  <a:srgbClr val="000000"/>
                </a:solidFill>
                <a:latin typeface="Times New Roman" panose="02020603050405020304" charset="0"/>
                <a:ea typeface="楷体_GB2312" pitchFamily="49" charset="-122"/>
              </a:rPr>
              <a:t>模拟退火算法</a:t>
            </a:r>
            <a:endParaRPr lang="zh-CN" altLang="zh-CN" sz="3200" b="1" dirty="0">
              <a:solidFill>
                <a:srgbClr val="000000"/>
              </a:solidFill>
              <a:latin typeface="Times New Roman" panose="02020603050405020304" charset="0"/>
              <a:ea typeface="楷体_GB2312" pitchFamily="49" charset="-122"/>
            </a:endParaRPr>
          </a:p>
        </p:txBody>
      </p:sp>
      <mc:AlternateContent xmlns:mc="http://schemas.openxmlformats.org/markup-compatibility/2006" xmlns:a14="http://schemas.microsoft.com/office/drawing/2010/main">
        <mc:Choice Requires="a14">
          <p:sp>
            <p:nvSpPr>
              <p:cNvPr id="2050" name="文本框 1"/>
              <p:cNvSpPr txBox="1"/>
              <p:nvPr/>
            </p:nvSpPr>
            <p:spPr>
              <a:xfrm>
                <a:off x="395536" y="1268760"/>
                <a:ext cx="8208912" cy="5185587"/>
              </a:xfrm>
              <a:prstGeom prst="rect">
                <a:avLst/>
              </a:prstGeom>
              <a:noFill/>
              <a:ln w="9525">
                <a:noFill/>
              </a:ln>
            </p:spPr>
            <p:txBody>
              <a:bodyPr wrap="square" anchor="t">
                <a:spAutoFit/>
              </a:bodyPr>
              <a:lstStyle/>
              <a:p>
                <a:pPr algn="just"/>
                <a:r>
                  <a:rPr lang="en-US" altLang="zh-CN" sz="2400" dirty="0">
                    <a:solidFill>
                      <a:srgbClr val="FF0000"/>
                    </a:solidFill>
                    <a:sym typeface="Symbol"/>
                  </a:rPr>
                  <a:t></a:t>
                </a:r>
                <a:r>
                  <a:rPr lang="zh-CN" altLang="zh-CN" sz="2400" dirty="0">
                    <a:solidFill>
                      <a:srgbClr val="FF0000"/>
                    </a:solidFill>
                    <a:latin typeface="+mn-ea"/>
                  </a:rPr>
                  <a:t>目标函数</a:t>
                </a:r>
                <a:r>
                  <a:rPr lang="zh-CN" altLang="zh-CN" sz="2400" dirty="0">
                    <a:latin typeface="+mn-ea"/>
                  </a:rPr>
                  <a:t>：</a:t>
                </a:r>
                <a:r>
                  <a:rPr lang="en-US" altLang="zh-CN" sz="2400" dirty="0">
                    <a:latin typeface="+mn-ea"/>
                  </a:rPr>
                  <a:t>TSP</a:t>
                </a:r>
                <a:r>
                  <a:rPr lang="zh-CN" altLang="zh-CN" sz="2400" dirty="0">
                    <a:latin typeface="+mn-ea"/>
                  </a:rPr>
                  <a:t>问题的目标函数（或称代价函数）为路径长度，</a:t>
                </a:r>
                <a:r>
                  <a:rPr lang="en-US" altLang="zh-CN" sz="2400" dirty="0">
                    <a:latin typeface="+mn-ea"/>
                  </a:rPr>
                  <a:t>TSP</a:t>
                </a:r>
                <a:r>
                  <a:rPr lang="zh-CN" altLang="zh-CN" sz="2400" dirty="0">
                    <a:latin typeface="+mn-ea"/>
                  </a:rPr>
                  <a:t>问题的目标为最小化路径长度，即：</a:t>
                </a:r>
                <a:endParaRPr lang="en-US" altLang="zh-CN" sz="2400" dirty="0">
                  <a:latin typeface="+mn-ea"/>
                </a:endParaRPr>
              </a:p>
              <a:p>
                <a:pPr indent="720000"/>
                <a14:m>
                  <m:oMathPara xmlns:m="http://schemas.openxmlformats.org/officeDocument/2006/math">
                    <m:oMathParaPr>
                      <m:jc m:val="centerGroup"/>
                    </m:oMathParaPr>
                    <m:oMath xmlns:m="http://schemas.openxmlformats.org/officeDocument/2006/math">
                      <m:r>
                        <a:rPr lang="en-US" altLang="zh-CN" sz="2800" b="0" i="1" smtClean="0">
                          <a:latin typeface="Cambria Math"/>
                        </a:rPr>
                        <m:t>𝑚𝑖𝑛𝑑</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a:rPr>
                                <m:t>𝑥</m:t>
                              </m:r>
                            </m:e>
                            <m:sub>
                              <m:r>
                                <a:rPr lang="en-US" altLang="zh-CN" sz="2800" b="0" i="1" smtClean="0">
                                  <a:latin typeface="Cambria Math"/>
                                </a:rPr>
                                <m:t>1</m:t>
                              </m:r>
                            </m:sub>
                          </m:sSub>
                          <m:r>
                            <a:rPr lang="en-US" altLang="zh-CN" sz="2800" b="0" i="1" smtClean="0">
                              <a:latin typeface="Cambria Math"/>
                            </a:rPr>
                            <m:t>,</m:t>
                          </m:r>
                          <m:sSub>
                            <m:sSubPr>
                              <m:ctrlPr>
                                <a:rPr lang="en-US" altLang="zh-CN" sz="2800" i="1">
                                  <a:latin typeface="Cambria Math" panose="02040503050406030204" pitchFamily="18" charset="0"/>
                                </a:rPr>
                              </m:ctrlPr>
                            </m:sSubPr>
                            <m:e>
                              <m:r>
                                <a:rPr lang="en-US" altLang="zh-CN" sz="2800" i="1">
                                  <a:latin typeface="Cambria Math"/>
                                </a:rPr>
                                <m:t>𝑥</m:t>
                              </m:r>
                            </m:e>
                            <m:sub>
                              <m:r>
                                <a:rPr lang="en-US" altLang="zh-CN" sz="2800" b="0" i="1" smtClean="0">
                                  <a:latin typeface="Cambria Math"/>
                                </a:rPr>
                                <m:t>34</m:t>
                              </m:r>
                            </m:sub>
                          </m:sSub>
                        </m:e>
                      </m:d>
                      <m:r>
                        <a:rPr lang="en-US" altLang="zh-CN" sz="2800" b="0" i="1" smtClean="0">
                          <a:latin typeface="Cambria Math"/>
                        </a:rPr>
                        <m:t>+</m:t>
                      </m:r>
                      <m:nary>
                        <m:naryPr>
                          <m:chr m:val="∑"/>
                          <m:ctrlPr>
                            <a:rPr lang="en-US" altLang="zh-CN" sz="2800" b="0" i="1" smtClean="0">
                              <a:latin typeface="Cambria Math" panose="02040503050406030204" pitchFamily="18" charset="0"/>
                            </a:rPr>
                          </m:ctrlPr>
                        </m:naryPr>
                        <m:sub>
                          <m:r>
                            <m:rPr>
                              <m:brk m:alnAt="23"/>
                            </m:rPr>
                            <a:rPr lang="en-US" altLang="zh-CN" sz="2800" b="0" i="1" smtClean="0">
                              <a:latin typeface="Cambria Math"/>
                            </a:rPr>
                            <m:t>𝑖</m:t>
                          </m:r>
                          <m:r>
                            <a:rPr lang="en-US" altLang="zh-CN" sz="2800" b="0" i="1" smtClean="0">
                              <a:latin typeface="Cambria Math"/>
                            </a:rPr>
                            <m:t>=1</m:t>
                          </m:r>
                        </m:sub>
                        <m:sup>
                          <m:r>
                            <a:rPr lang="en-US" altLang="zh-CN" sz="2800" b="0" i="1" smtClean="0">
                              <a:latin typeface="Cambria Math"/>
                            </a:rPr>
                            <m:t>33</m:t>
                          </m:r>
                        </m:sup>
                        <m:e>
                          <m:r>
                            <a:rPr lang="en-US" altLang="zh-CN" sz="2800" b="0" i="1" smtClean="0">
                              <a:latin typeface="Cambria Math"/>
                            </a:rPr>
                            <m:t>𝑑</m:t>
                          </m:r>
                          <m:r>
                            <a:rPr lang="en-US" altLang="zh-CN" sz="2800" b="0" i="1" smtClean="0">
                              <a:latin typeface="Cambria Math"/>
                            </a:rPr>
                            <m:t>(</m:t>
                          </m:r>
                          <m:sSub>
                            <m:sSubPr>
                              <m:ctrlPr>
                                <a:rPr lang="en-US" altLang="zh-CN" sz="2800" i="1">
                                  <a:latin typeface="Cambria Math" panose="02040503050406030204" pitchFamily="18" charset="0"/>
                                </a:rPr>
                              </m:ctrlPr>
                            </m:sSubPr>
                            <m:e>
                              <m:r>
                                <a:rPr lang="en-US" altLang="zh-CN" sz="2800" i="1">
                                  <a:latin typeface="Cambria Math"/>
                                </a:rPr>
                                <m:t>𝑥</m:t>
                              </m:r>
                            </m:e>
                            <m:sub>
                              <m:r>
                                <a:rPr lang="en-US" altLang="zh-CN" sz="2800" i="1">
                                  <a:latin typeface="Cambria Math"/>
                                </a:rPr>
                                <m:t>𝑖</m:t>
                              </m:r>
                            </m:sub>
                          </m:sSub>
                          <m:r>
                            <a:rPr lang="en-US" altLang="zh-CN" sz="2800" b="0" i="1" smtClean="0">
                              <a:latin typeface="Cambria Math"/>
                            </a:rPr>
                            <m:t>,</m:t>
                          </m:r>
                          <m:sSub>
                            <m:sSubPr>
                              <m:ctrlPr>
                                <a:rPr lang="en-US" altLang="zh-CN" sz="2800" i="1">
                                  <a:latin typeface="Cambria Math" panose="02040503050406030204" pitchFamily="18" charset="0"/>
                                </a:rPr>
                              </m:ctrlPr>
                            </m:sSubPr>
                            <m:e>
                              <m:r>
                                <a:rPr lang="en-US" altLang="zh-CN" sz="2800" i="1">
                                  <a:latin typeface="Cambria Math"/>
                                </a:rPr>
                                <m:t>𝑥</m:t>
                              </m:r>
                            </m:e>
                            <m:sub>
                              <m:r>
                                <a:rPr lang="en-US" altLang="zh-CN" sz="2800" i="1">
                                  <a:latin typeface="Cambria Math"/>
                                </a:rPr>
                                <m:t>𝑖</m:t>
                              </m:r>
                              <m:r>
                                <a:rPr lang="en-US" altLang="zh-CN" sz="2800" b="0" i="1" smtClean="0">
                                  <a:latin typeface="Cambria Math"/>
                                </a:rPr>
                                <m:t>+1</m:t>
                              </m:r>
                            </m:sub>
                          </m:sSub>
                          <m:r>
                            <a:rPr lang="en-US" altLang="zh-CN" sz="2800" b="0" i="1" smtClean="0">
                              <a:latin typeface="Cambria Math"/>
                            </a:rPr>
                            <m:t>)</m:t>
                          </m:r>
                        </m:e>
                      </m:nary>
                    </m:oMath>
                  </m:oMathPara>
                </a14:m>
                <a:endParaRPr lang="zh-CN" altLang="zh-CN" sz="2800" dirty="0"/>
              </a:p>
              <a:p>
                <a:pPr indent="720000"/>
                <a:r>
                  <a:rPr lang="zh-CN" altLang="zh-CN" sz="2400" dirty="0">
                    <a:latin typeface="+mn-ea"/>
                  </a:rPr>
                  <a:t>其中</a:t>
                </a:r>
                <a14:m>
                  <m:oMath xmlns:m="http://schemas.openxmlformats.org/officeDocument/2006/math">
                    <m:r>
                      <a:rPr lang="en-US" altLang="zh-CN" sz="2400" i="1">
                        <a:latin typeface="Cambria Math"/>
                      </a:rPr>
                      <m:t>𝑑</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𝑥</m:t>
                        </m:r>
                      </m:e>
                      <m:sub>
                        <m:r>
                          <a:rPr lang="en-US" altLang="zh-CN" sz="2400" i="1">
                            <a:latin typeface="Cambria Math"/>
                          </a:rPr>
                          <m:t>𝑖</m:t>
                        </m:r>
                      </m:sub>
                    </m:sSub>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𝑥</m:t>
                        </m:r>
                      </m:e>
                      <m:sub>
                        <m:r>
                          <a:rPr lang="en-US" altLang="zh-CN" sz="2400" i="1">
                            <a:latin typeface="Cambria Math"/>
                          </a:rPr>
                          <m:t>𝑖</m:t>
                        </m:r>
                        <m:r>
                          <a:rPr lang="en-US" altLang="zh-CN" sz="2400" i="1">
                            <a:latin typeface="Cambria Math"/>
                          </a:rPr>
                          <m:t>+1</m:t>
                        </m:r>
                      </m:sub>
                    </m:sSub>
                    <m:r>
                      <a:rPr lang="en-US" altLang="zh-CN" sz="2400" b="0" i="1" smtClean="0">
                        <a:latin typeface="Cambria Math"/>
                      </a:rPr>
                      <m:t>)</m:t>
                    </m:r>
                  </m:oMath>
                </a14:m>
                <a:r>
                  <a:rPr lang="zh-CN" altLang="zh-CN" sz="2400" dirty="0">
                    <a:latin typeface="+mn-ea"/>
                  </a:rPr>
                  <a:t>表示编号为</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𝑥</m:t>
                        </m:r>
                      </m:e>
                      <m:sub>
                        <m:r>
                          <a:rPr lang="en-US" altLang="zh-CN" sz="2400" i="1">
                            <a:latin typeface="Cambria Math"/>
                          </a:rPr>
                          <m:t>𝑖</m:t>
                        </m:r>
                      </m:sub>
                    </m:sSub>
                  </m:oMath>
                </a14:m>
                <a:r>
                  <a:rPr lang="zh-CN" altLang="zh-CN" sz="2400" dirty="0">
                    <a:latin typeface="+mn-ea"/>
                  </a:rPr>
                  <a:t>和编号为</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𝑥</m:t>
                        </m:r>
                      </m:e>
                      <m:sub>
                        <m:r>
                          <a:rPr lang="en-US" altLang="zh-CN" sz="2400" i="1">
                            <a:latin typeface="Cambria Math"/>
                          </a:rPr>
                          <m:t>𝑖</m:t>
                        </m:r>
                        <m:r>
                          <a:rPr lang="en-US" altLang="zh-CN" sz="2400" i="1">
                            <a:latin typeface="Cambria Math"/>
                          </a:rPr>
                          <m:t>+1</m:t>
                        </m:r>
                      </m:sub>
                    </m:sSub>
                  </m:oMath>
                </a14:m>
                <a:r>
                  <a:rPr lang="zh-CN" altLang="zh-CN" sz="2400" dirty="0">
                    <a:latin typeface="+mn-ea"/>
                  </a:rPr>
                  <a:t>的两城市间的距离。</a:t>
                </a:r>
                <a:endParaRPr lang="en-US" altLang="zh-CN" sz="2400" dirty="0">
                  <a:latin typeface="+mn-ea"/>
                </a:endParaRPr>
              </a:p>
              <a:p>
                <a:pPr indent="720000"/>
                <a:endParaRPr lang="en-US" altLang="zh-CN" sz="2400" dirty="0">
                  <a:latin typeface="+mn-ea"/>
                </a:endParaRPr>
              </a:p>
              <a:p>
                <a:pPr algn="just"/>
                <a:r>
                  <a:rPr lang="en-US" altLang="zh-CN" sz="2400" dirty="0">
                    <a:solidFill>
                      <a:srgbClr val="FF0000"/>
                    </a:solidFill>
                    <a:sym typeface="Symbol"/>
                  </a:rPr>
                  <a:t></a:t>
                </a:r>
                <a:r>
                  <a:rPr lang="zh-CN" altLang="zh-CN" sz="2400" dirty="0">
                    <a:solidFill>
                      <a:srgbClr val="FF0000"/>
                    </a:solidFill>
                    <a:latin typeface="+mn-ea"/>
                  </a:rPr>
                  <a:t>生成邻解</a:t>
                </a:r>
                <a:r>
                  <a:rPr lang="zh-CN" altLang="zh-CN" sz="2400" dirty="0">
                    <a:latin typeface="+mn-ea"/>
                  </a:rPr>
                  <a:t>：从</a:t>
                </a:r>
                <a:r>
                  <a:rPr lang="en-US" altLang="zh-CN" sz="2400" dirty="0">
                    <a:latin typeface="+mn-ea"/>
                  </a:rPr>
                  <a:t> </a:t>
                </a:r>
                <a:r>
                  <a:rPr lang="zh-CN" altLang="zh-CN" sz="2400" dirty="0">
                    <a:latin typeface="+mn-ea"/>
                  </a:rPr>
                  <a:t>中随机抽取两个数</a:t>
                </a:r>
                <a:r>
                  <a:rPr lang="en-US" altLang="zh-CN" sz="2400" i="1" dirty="0" err="1">
                    <a:latin typeface="+mn-ea"/>
                  </a:rPr>
                  <a:t>i</a:t>
                </a:r>
                <a:r>
                  <a:rPr lang="zh-CN" altLang="zh-CN" sz="2400" dirty="0">
                    <a:latin typeface="+mn-ea"/>
                  </a:rPr>
                  <a:t>、</a:t>
                </a:r>
                <a:r>
                  <a:rPr lang="en-US" altLang="zh-CN" sz="2400" i="1" dirty="0">
                    <a:latin typeface="+mn-ea"/>
                  </a:rPr>
                  <a:t>j</a:t>
                </a:r>
                <a:r>
                  <a:rPr lang="zh-CN" altLang="zh-CN" sz="2400" dirty="0">
                    <a:latin typeface="+mn-ea"/>
                  </a:rPr>
                  <a:t>，且有</a:t>
                </a:r>
                <a:r>
                  <a:rPr lang="en-US" altLang="zh-CN" sz="2400" dirty="0">
                    <a:latin typeface="+mn-ea"/>
                  </a:rPr>
                  <a:t> </a:t>
                </a:r>
                <a:r>
                  <a:rPr lang="zh-CN" altLang="zh-CN" sz="2400" dirty="0">
                    <a:latin typeface="+mn-ea"/>
                  </a:rPr>
                  <a:t>，将两个城市间的子路径逆向排序生成新解：</a:t>
                </a:r>
                <a:endParaRPr lang="en-US" altLang="zh-CN" sz="2400" dirty="0">
                  <a:latin typeface="+mn-ea"/>
                </a:endParaRPr>
              </a:p>
              <a:p>
                <a:pPr indent="720000"/>
                <a14:m>
                  <m:oMathPara xmlns:m="http://schemas.openxmlformats.org/officeDocument/2006/math">
                    <m:oMathParaPr>
                      <m:jc m:val="centerGroup"/>
                    </m:oMathParaPr>
                    <m:oMath xmlns:m="http://schemas.openxmlformats.org/officeDocument/2006/math">
                      <m:sSup>
                        <m:sSupPr>
                          <m:ctrlPr>
                            <a:rPr lang="en-US" altLang="zh-CN" sz="2800" i="1" smtClean="0">
                              <a:latin typeface="Cambria Math" panose="02040503050406030204" pitchFamily="18" charset="0"/>
                            </a:rPr>
                          </m:ctrlPr>
                        </m:sSupPr>
                        <m:e>
                          <m:r>
                            <a:rPr lang="en-US" altLang="zh-CN" sz="2800" b="0" i="1" smtClean="0">
                              <a:latin typeface="Cambria Math"/>
                            </a:rPr>
                            <m:t>𝑋</m:t>
                          </m:r>
                        </m:e>
                        <m:sup>
                          <m:r>
                            <a:rPr lang="en-US" altLang="zh-CN" sz="2800" b="0" i="1" smtClean="0">
                              <a:latin typeface="Cambria Math"/>
                            </a:rPr>
                            <m:t>′</m:t>
                          </m:r>
                        </m:sup>
                      </m:sSup>
                      <m:r>
                        <a:rPr lang="en-US" altLang="zh-CN" sz="2800" i="1" smtClean="0">
                          <a:latin typeface="Cambria Math"/>
                          <a:ea typeface="Cambria Math"/>
                        </a:rPr>
                        <m:t>←</m:t>
                      </m:r>
                      <m:d>
                        <m:dPr>
                          <m:ctrlPr>
                            <a:rPr lang="en-US" altLang="zh-CN" sz="2800" b="0" i="1" smtClean="0">
                              <a:latin typeface="Cambria Math" panose="02040503050406030204" pitchFamily="18" charset="0"/>
                              <a:ea typeface="Cambria Math"/>
                            </a:rPr>
                          </m:ctrlPr>
                        </m:dPr>
                        <m:e>
                          <m:sSub>
                            <m:sSubPr>
                              <m:ctrlPr>
                                <a:rPr lang="en-US" altLang="zh-CN" sz="2800" i="1">
                                  <a:latin typeface="Cambria Math" panose="02040503050406030204" pitchFamily="18" charset="0"/>
                                </a:rPr>
                              </m:ctrlPr>
                            </m:sSubPr>
                            <m:e>
                              <m:r>
                                <a:rPr lang="en-US" altLang="zh-CN" sz="2800" i="1">
                                  <a:latin typeface="Cambria Math"/>
                                </a:rPr>
                                <m:t>𝑥</m:t>
                              </m:r>
                            </m:e>
                            <m:sub>
                              <m:r>
                                <a:rPr lang="en-US" altLang="zh-CN" sz="2800" b="0" i="1" smtClean="0">
                                  <a:latin typeface="Cambria Math"/>
                                </a:rPr>
                                <m:t>1</m:t>
                              </m:r>
                            </m:sub>
                          </m:sSub>
                          <m:r>
                            <a:rPr lang="en-US" altLang="zh-CN" sz="2800" b="0" i="1" smtClean="0">
                              <a:latin typeface="Cambria Math"/>
                            </a:rPr>
                            <m:t>,</m:t>
                          </m:r>
                          <m:sSub>
                            <m:sSubPr>
                              <m:ctrlPr>
                                <a:rPr lang="en-US" altLang="zh-CN" sz="2800" i="1" smtClean="0">
                                  <a:latin typeface="Cambria Math" panose="02040503050406030204" pitchFamily="18" charset="0"/>
                                </a:rPr>
                              </m:ctrlPr>
                            </m:sSubPr>
                            <m:e>
                              <m:r>
                                <a:rPr lang="en-US" altLang="zh-CN" sz="2800" i="1">
                                  <a:latin typeface="Cambria Math"/>
                                </a:rPr>
                                <m:t>𝑥</m:t>
                              </m:r>
                            </m:e>
                            <m:sub>
                              <m:r>
                                <a:rPr lang="en-US" altLang="zh-CN" sz="2800" b="0" i="1" smtClean="0">
                                  <a:latin typeface="Cambria Math"/>
                                </a:rPr>
                                <m:t>2</m:t>
                              </m:r>
                            </m:sub>
                          </m:sSub>
                          <m:r>
                            <a:rPr lang="en-US" altLang="zh-CN" sz="2800" b="0" i="1" smtClean="0">
                              <a:latin typeface="Cambria Math"/>
                            </a:rPr>
                            <m:t>,…,</m:t>
                          </m:r>
                          <m:sSub>
                            <m:sSubPr>
                              <m:ctrlPr>
                                <a:rPr lang="en-US" altLang="zh-CN" sz="2800" i="1">
                                  <a:latin typeface="Cambria Math" panose="02040503050406030204" pitchFamily="18" charset="0"/>
                                </a:rPr>
                              </m:ctrlPr>
                            </m:sSubPr>
                            <m:e>
                              <m:r>
                                <a:rPr lang="en-US" altLang="zh-CN" sz="2800" i="1">
                                  <a:latin typeface="Cambria Math"/>
                                </a:rPr>
                                <m:t>𝑥</m:t>
                              </m:r>
                            </m:e>
                            <m:sub>
                              <m:r>
                                <a:rPr lang="en-US" altLang="zh-CN" sz="2800" b="0" i="1" smtClean="0">
                                  <a:latin typeface="Cambria Math"/>
                                </a:rPr>
                                <m:t>𝑗</m:t>
                              </m:r>
                            </m:sub>
                          </m:sSub>
                          <m:r>
                            <a:rPr lang="en-US" altLang="zh-CN" sz="2800" b="0" i="1" smtClean="0">
                              <a:latin typeface="Cambria Math"/>
                            </a:rPr>
                            <m:t>,</m:t>
                          </m:r>
                          <m:sSub>
                            <m:sSubPr>
                              <m:ctrlPr>
                                <a:rPr lang="en-US" altLang="zh-CN" sz="2800" i="1">
                                  <a:latin typeface="Cambria Math" panose="02040503050406030204" pitchFamily="18" charset="0"/>
                                </a:rPr>
                              </m:ctrlPr>
                            </m:sSubPr>
                            <m:e>
                              <m:r>
                                <a:rPr lang="en-US" altLang="zh-CN" sz="2800" i="1">
                                  <a:latin typeface="Cambria Math"/>
                                </a:rPr>
                                <m:t>𝑥</m:t>
                              </m:r>
                            </m:e>
                            <m:sub>
                              <m:r>
                                <a:rPr lang="en-US" altLang="zh-CN" sz="2800" b="0" i="1" smtClean="0">
                                  <a:latin typeface="Cambria Math"/>
                                </a:rPr>
                                <m:t>𝑗</m:t>
                              </m:r>
                              <m:r>
                                <a:rPr lang="en-US" altLang="zh-CN" sz="2800" b="0" i="1" smtClean="0">
                                  <a:latin typeface="Cambria Math"/>
                                </a:rPr>
                                <m:t>−1</m:t>
                              </m:r>
                            </m:sub>
                          </m:sSub>
                          <m:r>
                            <a:rPr lang="en-US" altLang="zh-CN" sz="2800" b="0" i="1" smtClean="0">
                              <a:latin typeface="Cambria Math"/>
                            </a:rPr>
                            <m:t>,…,</m:t>
                          </m:r>
                          <m:sSub>
                            <m:sSubPr>
                              <m:ctrlPr>
                                <a:rPr lang="en-US" altLang="zh-CN" sz="2800" i="1">
                                  <a:latin typeface="Cambria Math" panose="02040503050406030204" pitchFamily="18" charset="0"/>
                                </a:rPr>
                              </m:ctrlPr>
                            </m:sSubPr>
                            <m:e>
                              <m:r>
                                <a:rPr lang="en-US" altLang="zh-CN" sz="2800" i="1">
                                  <a:latin typeface="Cambria Math"/>
                                </a:rPr>
                                <m:t>𝑥</m:t>
                              </m:r>
                            </m:e>
                            <m:sub>
                              <m:r>
                                <a:rPr lang="en-US" altLang="zh-CN" sz="2800" i="1">
                                  <a:latin typeface="Cambria Math"/>
                                </a:rPr>
                                <m:t>𝑖</m:t>
                              </m:r>
                              <m:r>
                                <a:rPr lang="en-US" altLang="zh-CN" sz="2800" i="1">
                                  <a:latin typeface="Cambria Math"/>
                                </a:rPr>
                                <m:t>+1</m:t>
                              </m:r>
                            </m:sub>
                          </m:sSub>
                          <m:sSub>
                            <m:sSubPr>
                              <m:ctrlPr>
                                <a:rPr lang="en-US" altLang="zh-CN" sz="2800" i="1">
                                  <a:latin typeface="Cambria Math" panose="02040503050406030204" pitchFamily="18" charset="0"/>
                                </a:rPr>
                              </m:ctrlPr>
                            </m:sSubPr>
                            <m:e>
                              <m:r>
                                <a:rPr lang="en-US" altLang="zh-CN" sz="2800" b="0" i="1" smtClean="0">
                                  <a:latin typeface="Cambria Math"/>
                                </a:rPr>
                                <m:t>,</m:t>
                              </m:r>
                              <m:r>
                                <a:rPr lang="en-US" altLang="zh-CN" sz="2800" i="1">
                                  <a:latin typeface="Cambria Math"/>
                                </a:rPr>
                                <m:t>𝑥</m:t>
                              </m:r>
                            </m:e>
                            <m:sub>
                              <m:r>
                                <a:rPr lang="en-US" altLang="zh-CN" sz="2800" i="1">
                                  <a:latin typeface="Cambria Math"/>
                                </a:rPr>
                                <m:t>𝑖</m:t>
                              </m:r>
                            </m:sub>
                          </m:sSub>
                          <m:r>
                            <a:rPr lang="en-US" altLang="zh-CN" sz="2800" b="0" i="1" smtClean="0">
                              <a:latin typeface="Cambria Math"/>
                            </a:rPr>
                            <m:t>,</m:t>
                          </m:r>
                          <m:r>
                            <a:rPr lang="en-US" altLang="zh-CN" sz="2800" i="1" smtClean="0">
                              <a:latin typeface="Cambria Math"/>
                            </a:rPr>
                            <m:t> </m:t>
                          </m:r>
                          <m:r>
                            <a:rPr lang="en-US" altLang="zh-CN" sz="2800" b="0" i="1" smtClean="0">
                              <a:latin typeface="Cambria Math"/>
                            </a:rPr>
                            <m:t>…,</m:t>
                          </m:r>
                          <m:sSub>
                            <m:sSubPr>
                              <m:ctrlPr>
                                <a:rPr lang="en-US" altLang="zh-CN" sz="2800" i="1">
                                  <a:latin typeface="Cambria Math" panose="02040503050406030204" pitchFamily="18" charset="0"/>
                                </a:rPr>
                              </m:ctrlPr>
                            </m:sSubPr>
                            <m:e>
                              <m:r>
                                <a:rPr lang="en-US" altLang="zh-CN" sz="2800" i="1">
                                  <a:latin typeface="Cambria Math"/>
                                </a:rPr>
                                <m:t>𝑥</m:t>
                              </m:r>
                            </m:e>
                            <m:sub>
                              <m:r>
                                <a:rPr lang="en-US" altLang="zh-CN" sz="2800" b="0" i="1" smtClean="0">
                                  <a:latin typeface="Cambria Math"/>
                                </a:rPr>
                                <m:t>34</m:t>
                              </m:r>
                            </m:sub>
                          </m:sSub>
                        </m:e>
                      </m:d>
                    </m:oMath>
                  </m:oMathPara>
                </a14:m>
                <a:endParaRPr lang="en-US" altLang="zh-CN" sz="2800" b="0" dirty="0">
                  <a:latin typeface="+mn-ea"/>
                  <a:ea typeface="Cambria Math"/>
                </a:endParaRPr>
              </a:p>
              <a:p>
                <a:pPr indent="720000"/>
                <a:endParaRPr lang="zh-CN" altLang="zh-CN" sz="2800" dirty="0">
                  <a:latin typeface="+mn-ea"/>
                </a:endParaRPr>
              </a:p>
              <a:p>
                <a:pPr algn="just"/>
                <a:r>
                  <a:rPr lang="zh-CN" altLang="zh-CN" sz="2400" dirty="0">
                    <a:latin typeface="+mn-ea"/>
                  </a:rPr>
                  <a:t>在程序中还给出了生成邻解另一种方式</a:t>
                </a:r>
                <a:r>
                  <a:rPr lang="zh-CN" altLang="en-US" sz="2400" dirty="0">
                    <a:latin typeface="+mn-ea"/>
                  </a:rPr>
                  <a:t>‘</a:t>
                </a:r>
                <a:r>
                  <a:rPr lang="zh-CN" altLang="zh-CN" sz="2400" dirty="0">
                    <a:solidFill>
                      <a:srgbClr val="FF0000"/>
                    </a:solidFill>
                    <a:latin typeface="+mn-ea"/>
                  </a:rPr>
                  <a:t>对调</a:t>
                </a:r>
                <a:r>
                  <a:rPr lang="en-US" altLang="zh-CN" sz="2400" dirty="0">
                    <a:latin typeface="+mn-ea"/>
                  </a:rPr>
                  <a:t>’</a:t>
                </a:r>
                <a:r>
                  <a:rPr lang="zh-CN" altLang="zh-CN" sz="2400" dirty="0">
                    <a:latin typeface="+mn-ea"/>
                  </a:rPr>
                  <a:t>。</a:t>
                </a:r>
              </a:p>
            </p:txBody>
          </p:sp>
        </mc:Choice>
        <mc:Fallback xmlns="">
          <p:sp>
            <p:nvSpPr>
              <p:cNvPr id="2050" name="文本框 1"/>
              <p:cNvSpPr txBox="1">
                <a:spLocks noRot="1" noChangeAspect="1" noMove="1" noResize="1" noEditPoints="1" noAdjustHandles="1" noChangeArrowheads="1" noChangeShapeType="1" noTextEdit="1"/>
              </p:cNvSpPr>
              <p:nvPr/>
            </p:nvSpPr>
            <p:spPr>
              <a:xfrm>
                <a:off x="395536" y="1268760"/>
                <a:ext cx="8208912" cy="5185587"/>
              </a:xfrm>
              <a:prstGeom prst="rect">
                <a:avLst/>
              </a:prstGeom>
              <a:blipFill>
                <a:blip r:embed="rId2"/>
                <a:stretch>
                  <a:fillRect l="-1189" t="-1175" r="-1114" b="-1645"/>
                </a:stretch>
              </a:blipFill>
              <a:ln w="9525">
                <a:noFill/>
              </a:ln>
            </p:spPr>
            <p:txBody>
              <a:bodyPr/>
              <a:lstStyle/>
              <a:p>
                <a:r>
                  <a:rPr lang="zh-CN" altLang="en-US">
                    <a:noFill/>
                  </a:rPr>
                  <a:t> </a:t>
                </a:r>
              </a:p>
            </p:txBody>
          </p:sp>
        </mc:Fallback>
      </mc:AlternateContent>
    </p:spTree>
    <p:extLst>
      <p:ext uri="{BB962C8B-B14F-4D97-AF65-F5344CB8AC3E}">
        <p14:creationId xmlns:p14="http://schemas.microsoft.com/office/powerpoint/2010/main" val="390097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randombar(horizontal)">
                                      <p:cBhvr>
                                        <p:cTn id="1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672408"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5.2 </a:t>
            </a:r>
            <a:r>
              <a:rPr lang="zh-CN" altLang="en-US" sz="3200" b="1" dirty="0">
                <a:solidFill>
                  <a:srgbClr val="000000"/>
                </a:solidFill>
                <a:latin typeface="Times New Roman" panose="02020603050405020304" charset="0"/>
                <a:ea typeface="楷体_GB2312" pitchFamily="49" charset="-122"/>
              </a:rPr>
              <a:t>模拟退火算法</a:t>
            </a:r>
            <a:endParaRPr lang="zh-CN" altLang="zh-CN" sz="3200" b="1" dirty="0">
              <a:solidFill>
                <a:srgbClr val="000000"/>
              </a:solidFill>
              <a:latin typeface="Times New Roman" panose="02020603050405020304" charset="0"/>
              <a:ea typeface="楷体_GB2312" pitchFamily="49" charset="-122"/>
            </a:endParaRPr>
          </a:p>
        </p:txBody>
      </p:sp>
      <mc:AlternateContent xmlns:mc="http://schemas.openxmlformats.org/markup-compatibility/2006" xmlns:a14="http://schemas.microsoft.com/office/drawing/2010/main">
        <mc:Choice Requires="a14">
          <p:sp>
            <p:nvSpPr>
              <p:cNvPr id="2050" name="文本框 1"/>
              <p:cNvSpPr txBox="1"/>
              <p:nvPr/>
            </p:nvSpPr>
            <p:spPr>
              <a:xfrm>
                <a:off x="395536" y="1268760"/>
                <a:ext cx="8208912" cy="4893647"/>
              </a:xfrm>
              <a:prstGeom prst="rect">
                <a:avLst/>
              </a:prstGeom>
              <a:noFill/>
              <a:ln w="9525">
                <a:noFill/>
              </a:ln>
            </p:spPr>
            <p:txBody>
              <a:bodyPr wrap="square" anchor="t">
                <a:spAutoFit/>
              </a:bodyPr>
              <a:lstStyle/>
              <a:p>
                <a:r>
                  <a:rPr lang="en-US" altLang="zh-CN" sz="2400" dirty="0">
                    <a:solidFill>
                      <a:srgbClr val="FF0000"/>
                    </a:solidFill>
                    <a:sym typeface="Symbol"/>
                  </a:rPr>
                  <a:t></a:t>
                </a:r>
                <a:r>
                  <a:rPr lang="zh-CN" altLang="zh-CN" sz="2400" dirty="0">
                    <a:solidFill>
                      <a:srgbClr val="FF0000"/>
                    </a:solidFill>
                  </a:rPr>
                  <a:t>降温方式</a:t>
                </a:r>
                <a:r>
                  <a:rPr lang="zh-CN" altLang="zh-CN" sz="2400" dirty="0"/>
                  <a:t>：利用选定的降温系数</a:t>
                </a:r>
                <a14:m>
                  <m:oMath xmlns:m="http://schemas.openxmlformats.org/officeDocument/2006/math">
                    <m:r>
                      <a:rPr lang="zh-CN" altLang="en-US" sz="2400" i="1" dirty="0" smtClean="0">
                        <a:latin typeface="Cambria Math"/>
                      </a:rPr>
                      <m:t>𝛼</m:t>
                    </m:r>
                  </m:oMath>
                </a14:m>
                <a:r>
                  <a:rPr lang="zh-CN" altLang="zh-CN" sz="2400" dirty="0"/>
                  <a:t>进行降温，即每执行</a:t>
                </a:r>
                <a:r>
                  <a:rPr lang="en-US" altLang="zh-CN" sz="2400" dirty="0"/>
                  <a:t> 100</a:t>
                </a:r>
                <a:r>
                  <a:rPr lang="zh-CN" altLang="zh-CN" sz="2400" dirty="0"/>
                  <a:t>次循环降温一次：</a:t>
                </a:r>
                <a:endParaRPr lang="en-US" altLang="zh-CN" sz="2400" dirty="0"/>
              </a:p>
              <a:p>
                <a:pPr indent="720000"/>
                <a14:m>
                  <m:oMath xmlns:m="http://schemas.openxmlformats.org/officeDocument/2006/math">
                    <m:r>
                      <a:rPr lang="en-US" altLang="zh-CN" sz="2400" b="0" i="1" smtClean="0">
                        <a:latin typeface="Cambria Math"/>
                      </a:rPr>
                      <m:t>    </m:t>
                    </m:r>
                    <m:r>
                      <a:rPr lang="en-US" altLang="zh-CN" sz="2400" b="0" i="1" smtClean="0">
                        <a:latin typeface="Cambria Math"/>
                      </a:rPr>
                      <m:t>𝑇</m:t>
                    </m:r>
                    <m:r>
                      <a:rPr lang="en-US" altLang="zh-CN" sz="2400" b="0" i="1" smtClean="0">
                        <a:latin typeface="Cambria Math"/>
                        <a:ea typeface="Cambria Math"/>
                      </a:rPr>
                      <m:t>←</m:t>
                    </m:r>
                    <m:r>
                      <a:rPr lang="zh-CN" altLang="en-US" sz="2400" b="0" i="1" smtClean="0">
                        <a:latin typeface="Cambria Math"/>
                        <a:ea typeface="Cambria Math"/>
                      </a:rPr>
                      <m:t>𝛼</m:t>
                    </m:r>
                    <m:r>
                      <a:rPr lang="en-US" altLang="zh-CN" sz="2400" b="0" i="1" smtClean="0">
                        <a:latin typeface="Cambria Math"/>
                        <a:ea typeface="Cambria Math"/>
                      </a:rPr>
                      <m:t>𝑇</m:t>
                    </m:r>
                  </m:oMath>
                </a14:m>
                <a:r>
                  <a:rPr lang="zh-CN" altLang="zh-CN" sz="2400" dirty="0"/>
                  <a:t>得到新的温度。</a:t>
                </a:r>
                <a:endParaRPr lang="en-US" altLang="zh-CN" sz="2400" dirty="0"/>
              </a:p>
              <a:p>
                <a:pPr indent="720000"/>
                <a:endParaRPr lang="zh-CN" altLang="zh-CN" sz="2400" dirty="0"/>
              </a:p>
              <a:p>
                <a:r>
                  <a:rPr lang="en-US" altLang="zh-CN" sz="2400" dirty="0">
                    <a:solidFill>
                      <a:srgbClr val="FF0000"/>
                    </a:solidFill>
                    <a:sym typeface="Symbol"/>
                  </a:rPr>
                  <a:t></a:t>
                </a:r>
                <a:r>
                  <a:rPr lang="zh-CN" altLang="zh-CN" sz="2400" dirty="0">
                    <a:solidFill>
                      <a:srgbClr val="FF0000"/>
                    </a:solidFill>
                  </a:rPr>
                  <a:t>结束条件</a:t>
                </a:r>
                <a:r>
                  <a:rPr lang="zh-CN" altLang="zh-CN" sz="2400" dirty="0">
                    <a:solidFill>
                      <a:schemeClr val="tx1"/>
                    </a:solidFill>
                  </a:rPr>
                  <a:t>：用选定的终止温度</a:t>
                </a:r>
                <a:r>
                  <a:rPr lang="en-US" altLang="zh-CN" sz="2400" dirty="0">
                    <a:solidFill>
                      <a:schemeClr val="tx1"/>
                    </a:solidFill>
                  </a:rPr>
                  <a:t>1.0</a:t>
                </a:r>
                <a:r>
                  <a:rPr lang="zh-CN" altLang="zh-CN" sz="2400" dirty="0">
                    <a:solidFill>
                      <a:schemeClr val="tx1"/>
                    </a:solidFill>
                  </a:rPr>
                  <a:t>，若</a:t>
                </a:r>
                <a14:m>
                  <m:oMath xmlns:m="http://schemas.openxmlformats.org/officeDocument/2006/math">
                    <m:r>
                      <a:rPr lang="en-US" altLang="zh-CN" sz="2400" b="0" i="1" dirty="0" smtClean="0">
                        <a:solidFill>
                          <a:schemeClr val="tx1"/>
                        </a:solidFill>
                        <a:latin typeface="Cambria Math"/>
                      </a:rPr>
                      <m:t>𝑇</m:t>
                    </m:r>
                    <m:r>
                      <a:rPr lang="en-US" altLang="zh-CN" sz="2400" b="0" i="1" dirty="0" smtClean="0">
                        <a:solidFill>
                          <a:schemeClr val="tx1"/>
                        </a:solidFill>
                        <a:latin typeface="Cambria Math"/>
                      </a:rPr>
                      <m:t>&lt;1.0</m:t>
                    </m:r>
                  </m:oMath>
                </a14:m>
                <a:r>
                  <a:rPr lang="zh-CN" altLang="zh-CN" sz="2400" dirty="0">
                    <a:solidFill>
                      <a:schemeClr val="tx1"/>
                    </a:solidFill>
                  </a:rPr>
                  <a:t>计算终止，输出当前状态。</a:t>
                </a:r>
                <a:endParaRPr lang="en-US" altLang="zh-CN" sz="2400" dirty="0">
                  <a:solidFill>
                    <a:schemeClr val="tx1"/>
                  </a:solidFill>
                </a:endParaRPr>
              </a:p>
              <a:p>
                <a:endParaRPr lang="zh-CN" altLang="zh-CN" sz="2400" dirty="0">
                  <a:solidFill>
                    <a:schemeClr val="tx1"/>
                  </a:solidFill>
                </a:endParaRPr>
              </a:p>
              <a:p>
                <a:pPr indent="720000"/>
                <a:r>
                  <a:rPr lang="zh-CN" altLang="zh-CN" sz="2400" dirty="0"/>
                  <a:t>基于以上描述，可用</a:t>
                </a:r>
                <a:r>
                  <a:rPr lang="en-US" altLang="zh-CN" sz="2400" dirty="0" err="1"/>
                  <a:t>MatLab</a:t>
                </a:r>
                <a:r>
                  <a:rPr lang="zh-CN" altLang="zh-CN" sz="2400" dirty="0"/>
                  <a:t>实现</a:t>
                </a:r>
                <a:r>
                  <a:rPr lang="en-US" altLang="zh-CN" sz="2400" dirty="0"/>
                  <a:t> TSP</a:t>
                </a:r>
                <a:r>
                  <a:rPr lang="zh-CN" altLang="zh-CN" sz="2400" dirty="0"/>
                  <a:t>问题的模拟退火算法，模拟退火算法结果如图</a:t>
                </a:r>
                <a:r>
                  <a:rPr lang="en-US" altLang="zh-CN" sz="2400" dirty="0"/>
                  <a:t>4-68</a:t>
                </a:r>
                <a:r>
                  <a:rPr lang="zh-CN" altLang="zh-CN" sz="2400" dirty="0"/>
                  <a:t>所示。对于</a:t>
                </a:r>
                <a:r>
                  <a:rPr lang="en-US" altLang="zh-CN" sz="2400" dirty="0"/>
                  <a:t>34</a:t>
                </a:r>
                <a:r>
                  <a:rPr lang="zh-CN" altLang="zh-CN" sz="2400" dirty="0"/>
                  <a:t>个城市，可以定义一个结构数组</a:t>
                </a:r>
                <a:r>
                  <a:rPr lang="en-US" altLang="zh-CN" sz="2400" dirty="0"/>
                  <a:t>city</a:t>
                </a:r>
                <a:r>
                  <a:rPr lang="zh-CN" altLang="zh-CN" sz="2400" dirty="0"/>
                  <a:t>，结构数组长度为</a:t>
                </a:r>
                <a:r>
                  <a:rPr lang="en-US" altLang="zh-CN" sz="2400" dirty="0"/>
                  <a:t> 34</a:t>
                </a:r>
                <a:r>
                  <a:rPr lang="zh-CN" altLang="zh-CN" sz="2400" dirty="0"/>
                  <a:t>，对于任何一个城市</a:t>
                </a:r>
                <a:r>
                  <a:rPr lang="en-US" altLang="zh-CN" sz="2400" i="1" dirty="0" err="1"/>
                  <a:t>i</a:t>
                </a:r>
                <a:r>
                  <a:rPr lang="zh-CN" altLang="zh-CN" sz="2400" dirty="0"/>
                  <a:t>，可以用</a:t>
                </a:r>
                <a:r>
                  <a:rPr lang="en-US" altLang="zh-CN" sz="2400" dirty="0"/>
                  <a:t>city(</a:t>
                </a:r>
                <a:r>
                  <a:rPr lang="en-US" altLang="zh-CN" sz="2400" i="1" dirty="0" err="1"/>
                  <a:t>i</a:t>
                </a:r>
                <a:r>
                  <a:rPr lang="en-US" altLang="zh-CN" sz="2400" dirty="0"/>
                  <a:t>).</a:t>
                </a:r>
                <a:r>
                  <a:rPr lang="en-US" altLang="zh-CN" sz="2400" dirty="0" err="1"/>
                  <a:t>lat</a:t>
                </a:r>
                <a:r>
                  <a:rPr lang="zh-CN" altLang="zh-CN" sz="2400" dirty="0"/>
                  <a:t>和</a:t>
                </a:r>
                <a:r>
                  <a:rPr lang="en-US" altLang="zh-CN" sz="2400" dirty="0"/>
                  <a:t>city(</a:t>
                </a:r>
                <a:r>
                  <a:rPr lang="en-US" altLang="zh-CN" sz="2400" i="1" dirty="0" err="1"/>
                  <a:t>i</a:t>
                </a:r>
                <a:r>
                  <a:rPr lang="en-US" altLang="zh-CN" sz="2400" dirty="0"/>
                  <a:t>).long</a:t>
                </a:r>
                <a:r>
                  <a:rPr lang="zh-CN" altLang="zh-CN" sz="2400" dirty="0"/>
                  <a:t>分别访问其经纬度。比如对于北京（见表</a:t>
                </a:r>
                <a:r>
                  <a:rPr lang="en-US" altLang="zh-CN" sz="2400" dirty="0"/>
                  <a:t>4-43</a:t>
                </a:r>
                <a:r>
                  <a:rPr lang="zh-CN" altLang="zh-CN" sz="2400" dirty="0"/>
                  <a:t>中标号为</a:t>
                </a:r>
                <a:r>
                  <a:rPr lang="en-US" altLang="zh-CN" sz="2400" dirty="0"/>
                  <a:t>1</a:t>
                </a:r>
                <a:r>
                  <a:rPr lang="zh-CN" altLang="zh-CN" sz="2400" dirty="0"/>
                  <a:t>的城市）有</a:t>
                </a:r>
                <a:r>
                  <a:rPr lang="en-US" altLang="zh-CN" sz="2400" dirty="0"/>
                  <a:t>city(1).</a:t>
                </a:r>
                <a:r>
                  <a:rPr lang="en-US" altLang="zh-CN" sz="2400" dirty="0" err="1"/>
                  <a:t>lat</a:t>
                </a:r>
                <a:r>
                  <a:rPr lang="en-US" altLang="zh-CN" sz="2400" dirty="0"/>
                  <a:t>=39.54</a:t>
                </a:r>
                <a:r>
                  <a:rPr lang="zh-CN" altLang="zh-CN" sz="2400" dirty="0"/>
                  <a:t>，</a:t>
                </a:r>
                <a:r>
                  <a:rPr lang="en-US" altLang="zh-CN" sz="2400" dirty="0"/>
                  <a:t>city(1).long=116.28</a:t>
                </a:r>
                <a:r>
                  <a:rPr lang="zh-CN" altLang="zh-CN" sz="2400" dirty="0"/>
                  <a:t>。</a:t>
                </a:r>
                <a:endParaRPr lang="en-US" altLang="zh-CN" sz="2400" dirty="0"/>
              </a:p>
            </p:txBody>
          </p:sp>
        </mc:Choice>
        <mc:Fallback xmlns="">
          <p:sp>
            <p:nvSpPr>
              <p:cNvPr id="2050" name="文本框 1"/>
              <p:cNvSpPr txBox="1">
                <a:spLocks noRot="1" noChangeAspect="1" noMove="1" noResize="1" noEditPoints="1" noAdjustHandles="1" noChangeArrowheads="1" noChangeShapeType="1" noTextEdit="1"/>
              </p:cNvSpPr>
              <p:nvPr/>
            </p:nvSpPr>
            <p:spPr>
              <a:xfrm>
                <a:off x="395536" y="1268760"/>
                <a:ext cx="8208912" cy="4893647"/>
              </a:xfrm>
              <a:prstGeom prst="rect">
                <a:avLst/>
              </a:prstGeom>
              <a:blipFill>
                <a:blip r:embed="rId2"/>
                <a:stretch>
                  <a:fillRect l="-1189" t="-1370" r="-446" b="-1993"/>
                </a:stretch>
              </a:blipFill>
              <a:ln w="9525">
                <a:noFill/>
              </a:ln>
            </p:spPr>
            <p:txBody>
              <a:bodyPr/>
              <a:lstStyle/>
              <a:p>
                <a:r>
                  <a:rPr lang="zh-CN" altLang="en-US">
                    <a:noFill/>
                  </a:rPr>
                  <a:t> </a:t>
                </a:r>
              </a:p>
            </p:txBody>
          </p:sp>
        </mc:Fallback>
      </mc:AlternateContent>
    </p:spTree>
    <p:extLst>
      <p:ext uri="{BB962C8B-B14F-4D97-AF65-F5344CB8AC3E}">
        <p14:creationId xmlns:p14="http://schemas.microsoft.com/office/powerpoint/2010/main" val="390097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randombar(horizontal)">
                                      <p:cBhvr>
                                        <p:cTn id="1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5E15D25-2660-4843-A0D4-2C76C6AE3D02}"/>
              </a:ext>
            </a:extLst>
          </p:cNvPr>
          <p:cNvSpPr/>
          <p:nvPr/>
        </p:nvSpPr>
        <p:spPr>
          <a:xfrm>
            <a:off x="0" y="836712"/>
            <a:ext cx="9486800" cy="5909310"/>
          </a:xfrm>
          <a:prstGeom prst="rect">
            <a:avLst/>
          </a:prstGeom>
        </p:spPr>
        <p:txBody>
          <a:bodyPr wrap="square">
            <a:spAutoFit/>
          </a:bodyPr>
          <a:lstStyle/>
          <a:p>
            <a:r>
              <a:rPr lang="en-US" altLang="zh-CN" sz="1400" dirty="0"/>
              <a:t> </a:t>
            </a:r>
            <a:r>
              <a:rPr lang="en-US" altLang="zh-CN" sz="1400" dirty="0" err="1"/>
              <a:t>numberofcities</a:t>
            </a:r>
            <a:r>
              <a:rPr lang="en-US" altLang="zh-CN" sz="1400" dirty="0"/>
              <a:t> = length(city); % </a:t>
            </a:r>
            <a:r>
              <a:rPr lang="zh-CN" altLang="en-US" sz="1400" dirty="0"/>
              <a:t>程序的数量</a:t>
            </a:r>
          </a:p>
          <a:p>
            <a:r>
              <a:rPr lang="en-US" altLang="zh-CN" sz="1400" dirty="0"/>
              <a:t> dis = </a:t>
            </a:r>
            <a:r>
              <a:rPr lang="en-US" altLang="zh-CN" sz="1400" dirty="0" err="1"/>
              <a:t>distancematrix</a:t>
            </a:r>
            <a:r>
              <a:rPr lang="en-US" altLang="zh-CN" sz="1400" dirty="0"/>
              <a:t>(city); % </a:t>
            </a:r>
            <a:r>
              <a:rPr lang="zh-CN" altLang="en-US" sz="1400" dirty="0"/>
              <a:t>距离矩阵</a:t>
            </a:r>
            <a:r>
              <a:rPr lang="en-US" altLang="zh-CN" sz="1400" dirty="0" err="1"/>
              <a:t>dij</a:t>
            </a:r>
            <a:r>
              <a:rPr lang="en-US" altLang="zh-CN" sz="1400" dirty="0"/>
              <a:t> = dis(</a:t>
            </a:r>
            <a:r>
              <a:rPr lang="en-US" altLang="zh-CN" sz="1400" dirty="0" err="1"/>
              <a:t>i</a:t>
            </a:r>
            <a:r>
              <a:rPr lang="en-US" altLang="zh-CN" sz="1400" dirty="0"/>
              <a:t>; j)</a:t>
            </a:r>
          </a:p>
          <a:p>
            <a:r>
              <a:rPr lang="en-US" altLang="zh-CN" sz="1400" dirty="0"/>
              <a:t> temperature = 1000; % </a:t>
            </a:r>
            <a:r>
              <a:rPr lang="zh-CN" altLang="en-US" sz="1400" dirty="0"/>
              <a:t>初始温度</a:t>
            </a:r>
          </a:p>
          <a:p>
            <a:r>
              <a:rPr lang="en-US" altLang="zh-CN" sz="1400" dirty="0"/>
              <a:t> </a:t>
            </a:r>
            <a:r>
              <a:rPr lang="en-US" altLang="zh-CN" sz="1400" dirty="0" err="1"/>
              <a:t>cooling_rate</a:t>
            </a:r>
            <a:r>
              <a:rPr lang="en-US" altLang="zh-CN" sz="1400" dirty="0"/>
              <a:t> = 0.94; % </a:t>
            </a:r>
            <a:r>
              <a:rPr lang="zh-CN" altLang="en-US" sz="1400" dirty="0"/>
              <a:t>降温速度</a:t>
            </a:r>
          </a:p>
          <a:p>
            <a:endParaRPr lang="en-US" altLang="zh-CN" sz="1400" dirty="0"/>
          </a:p>
          <a:p>
            <a:r>
              <a:rPr lang="en-US" altLang="zh-CN" sz="1400" dirty="0"/>
              <a:t> route = </a:t>
            </a:r>
            <a:r>
              <a:rPr lang="en-US" altLang="zh-CN" sz="1400" dirty="0" err="1"/>
              <a:t>randperm</a:t>
            </a:r>
            <a:r>
              <a:rPr lang="en-US" altLang="zh-CN" sz="1400" dirty="0"/>
              <a:t>(</a:t>
            </a:r>
            <a:r>
              <a:rPr lang="en-US" altLang="zh-CN" sz="1400" dirty="0" err="1"/>
              <a:t>numberofcities</a:t>
            </a:r>
            <a:r>
              <a:rPr lang="en-US" altLang="zh-CN" sz="1400" dirty="0"/>
              <a:t>); % </a:t>
            </a:r>
            <a:r>
              <a:rPr lang="zh-CN" altLang="en-US" sz="1400" dirty="0"/>
              <a:t>初始化路径</a:t>
            </a:r>
          </a:p>
          <a:p>
            <a:r>
              <a:rPr lang="en-US" altLang="zh-CN" sz="1400" dirty="0"/>
              <a:t> </a:t>
            </a:r>
            <a:r>
              <a:rPr lang="en-US" altLang="zh-CN" sz="1400" dirty="0" err="1"/>
              <a:t>previous_distance</a:t>
            </a:r>
            <a:r>
              <a:rPr lang="en-US" altLang="zh-CN" sz="1400" dirty="0"/>
              <a:t> = </a:t>
            </a:r>
            <a:r>
              <a:rPr lang="en-US" altLang="zh-CN" sz="1400" dirty="0" err="1"/>
              <a:t>totaldistance</a:t>
            </a:r>
            <a:r>
              <a:rPr lang="en-US" altLang="zh-CN" sz="1400" dirty="0"/>
              <a:t>(route ,dis); % </a:t>
            </a:r>
            <a:r>
              <a:rPr lang="zh-CN" altLang="en-US" sz="1400" dirty="0"/>
              <a:t>计算路径的长度</a:t>
            </a:r>
          </a:p>
          <a:p>
            <a:r>
              <a:rPr lang="en-US" altLang="zh-CN" sz="1400" dirty="0"/>
              <a:t> </a:t>
            </a:r>
            <a:r>
              <a:rPr lang="en-US" altLang="zh-CN" sz="1400" dirty="0" err="1"/>
              <a:t>temperature_iterations</a:t>
            </a:r>
            <a:r>
              <a:rPr lang="en-US" altLang="zh-CN" sz="1400" dirty="0"/>
              <a:t> = 1; % </a:t>
            </a:r>
            <a:r>
              <a:rPr lang="zh-CN" altLang="en-US" sz="1400" dirty="0"/>
              <a:t>用于计算恒温步数</a:t>
            </a:r>
          </a:p>
          <a:p>
            <a:endParaRPr lang="en-US" altLang="zh-CN" sz="1400" dirty="0"/>
          </a:p>
          <a:p>
            <a:r>
              <a:rPr lang="en-US" altLang="zh-CN" sz="1400" dirty="0"/>
              <a:t>while 1.0 &lt; temperature</a:t>
            </a:r>
          </a:p>
          <a:p>
            <a:r>
              <a:rPr lang="en-US" altLang="zh-CN" sz="1400" dirty="0"/>
              <a:t>  </a:t>
            </a:r>
            <a:r>
              <a:rPr lang="en-US" altLang="zh-CN" sz="1400" dirty="0" err="1"/>
              <a:t>temp_route</a:t>
            </a:r>
            <a:r>
              <a:rPr lang="en-US" altLang="zh-CN" sz="1400" dirty="0"/>
              <a:t> = perturb(route ,'reverse '); % </a:t>
            </a:r>
            <a:r>
              <a:rPr lang="zh-CN" altLang="en-US" sz="1400" dirty="0"/>
              <a:t>生成新解</a:t>
            </a:r>
            <a:r>
              <a:rPr lang="en-US" altLang="zh-CN" sz="1400" dirty="0"/>
              <a:t>( </a:t>
            </a:r>
            <a:r>
              <a:rPr lang="zh-CN" altLang="en-US" sz="1400" dirty="0"/>
              <a:t>邻解</a:t>
            </a:r>
            <a:r>
              <a:rPr lang="en-US" altLang="zh-CN" sz="1400" dirty="0"/>
              <a:t>)</a:t>
            </a:r>
          </a:p>
          <a:p>
            <a:r>
              <a:rPr lang="en-US" altLang="zh-CN" sz="1400" dirty="0"/>
              <a:t>    </a:t>
            </a:r>
            <a:r>
              <a:rPr lang="en-US" altLang="zh-CN" sz="1400" dirty="0" err="1"/>
              <a:t>current_distance</a:t>
            </a:r>
            <a:r>
              <a:rPr lang="en-US" altLang="zh-CN" sz="1400" dirty="0"/>
              <a:t> = </a:t>
            </a:r>
            <a:r>
              <a:rPr lang="en-US" altLang="zh-CN" sz="1400" dirty="0" err="1"/>
              <a:t>totaldistance</a:t>
            </a:r>
            <a:r>
              <a:rPr lang="en-US" altLang="zh-CN" sz="1400" dirty="0"/>
              <a:t>(</a:t>
            </a:r>
            <a:r>
              <a:rPr lang="en-US" altLang="zh-CN" sz="1400" dirty="0" err="1"/>
              <a:t>temp_route</a:t>
            </a:r>
            <a:r>
              <a:rPr lang="en-US" altLang="zh-CN" sz="1400" dirty="0"/>
              <a:t> , dis); % </a:t>
            </a:r>
            <a:r>
              <a:rPr lang="zh-CN" altLang="en-US" sz="1400" dirty="0"/>
              <a:t>计算新解的距离</a:t>
            </a:r>
          </a:p>
          <a:p>
            <a:r>
              <a:rPr lang="en-US" altLang="zh-CN" sz="1400" dirty="0"/>
              <a:t>    diff = </a:t>
            </a:r>
            <a:r>
              <a:rPr lang="en-US" altLang="zh-CN" sz="1400" dirty="0" err="1"/>
              <a:t>current_distance</a:t>
            </a:r>
            <a:r>
              <a:rPr lang="en-US" altLang="zh-CN" sz="1400" dirty="0"/>
              <a:t> - </a:t>
            </a:r>
            <a:r>
              <a:rPr lang="en-US" altLang="zh-CN" sz="1400" dirty="0" err="1"/>
              <a:t>previous_distance</a:t>
            </a:r>
            <a:r>
              <a:rPr lang="en-US" altLang="zh-CN" sz="1400" dirty="0"/>
              <a:t>; % </a:t>
            </a:r>
            <a:r>
              <a:rPr lang="zh-CN" altLang="en-US" sz="1400" dirty="0"/>
              <a:t>代价函数差</a:t>
            </a:r>
          </a:p>
          <a:p>
            <a:endParaRPr lang="en-US" altLang="zh-CN" sz="1400" dirty="0"/>
          </a:p>
          <a:p>
            <a:r>
              <a:rPr lang="en-US" altLang="zh-CN" sz="1400" dirty="0"/>
              <a:t>    % Metropolis </a:t>
            </a:r>
            <a:r>
              <a:rPr lang="zh-CN" altLang="en-US" sz="1400" dirty="0"/>
              <a:t>准则</a:t>
            </a:r>
          </a:p>
          <a:p>
            <a:r>
              <a:rPr lang="en-US" altLang="zh-CN" sz="1400" dirty="0"/>
              <a:t>    if (diff &lt; 0) || (rand &lt; exp(-diff/( temperature))) % </a:t>
            </a:r>
            <a:r>
              <a:rPr lang="zh-CN" altLang="en-US" sz="1400" dirty="0"/>
              <a:t>接受新解的条件</a:t>
            </a:r>
          </a:p>
          <a:p>
            <a:r>
              <a:rPr lang="en-US" altLang="zh-CN" sz="1400" dirty="0"/>
              <a:t>    route = </a:t>
            </a:r>
            <a:r>
              <a:rPr lang="en-US" altLang="zh-CN" sz="1400" dirty="0" err="1"/>
              <a:t>temp_route</a:t>
            </a:r>
            <a:r>
              <a:rPr lang="en-US" altLang="zh-CN" sz="1400" dirty="0"/>
              <a:t>;</a:t>
            </a:r>
          </a:p>
          <a:p>
            <a:r>
              <a:rPr lang="en-US" altLang="zh-CN" sz="1400" dirty="0"/>
              <a:t>    </a:t>
            </a:r>
            <a:r>
              <a:rPr lang="en-US" altLang="zh-CN" sz="1400" dirty="0" err="1"/>
              <a:t>previous_distance</a:t>
            </a:r>
            <a:r>
              <a:rPr lang="en-US" altLang="zh-CN" sz="1400" dirty="0"/>
              <a:t> = </a:t>
            </a:r>
            <a:r>
              <a:rPr lang="en-US" altLang="zh-CN" sz="1400" dirty="0" err="1"/>
              <a:t>current_distance</a:t>
            </a:r>
            <a:r>
              <a:rPr lang="en-US" altLang="zh-CN" sz="1400" dirty="0"/>
              <a:t>;</a:t>
            </a:r>
          </a:p>
          <a:p>
            <a:endParaRPr lang="en-US" altLang="zh-CN" sz="1400" dirty="0"/>
          </a:p>
          <a:p>
            <a:r>
              <a:rPr lang="en-US" altLang="zh-CN" sz="1400" dirty="0"/>
              <a:t>   </a:t>
            </a:r>
            <a:r>
              <a:rPr lang="en-US" altLang="zh-CN" sz="1400" dirty="0" err="1"/>
              <a:t>temperature_iterations</a:t>
            </a:r>
            <a:r>
              <a:rPr lang="en-US" altLang="zh-CN" sz="1400" dirty="0"/>
              <a:t> = </a:t>
            </a:r>
            <a:r>
              <a:rPr lang="en-US" altLang="zh-CN" sz="1400" dirty="0" err="1"/>
              <a:t>temperature_iterations</a:t>
            </a:r>
            <a:r>
              <a:rPr lang="en-US" altLang="zh-CN" sz="1400" dirty="0"/>
              <a:t> + 1;</a:t>
            </a:r>
          </a:p>
          <a:p>
            <a:r>
              <a:rPr lang="en-US" altLang="zh-CN" sz="1400" dirty="0"/>
              <a:t>  end</a:t>
            </a:r>
          </a:p>
          <a:p>
            <a:r>
              <a:rPr lang="en-US" altLang="zh-CN" sz="1400" dirty="0"/>
              <a:t>   %</a:t>
            </a:r>
            <a:r>
              <a:rPr lang="zh-CN" altLang="en-US" sz="1400" dirty="0"/>
              <a:t>每</a:t>
            </a:r>
            <a:r>
              <a:rPr lang="en-US" altLang="zh-CN" sz="1400" dirty="0"/>
              <a:t>100</a:t>
            </a:r>
            <a:r>
              <a:rPr lang="zh-CN" altLang="en-US" sz="1400" dirty="0"/>
              <a:t>步降一次温</a:t>
            </a:r>
          </a:p>
          <a:p>
            <a:r>
              <a:rPr lang="en-US" altLang="zh-CN" sz="1400" dirty="0"/>
              <a:t>     if </a:t>
            </a:r>
            <a:r>
              <a:rPr lang="en-US" altLang="zh-CN" sz="1400" dirty="0" err="1"/>
              <a:t>temperature_iterations</a:t>
            </a:r>
            <a:r>
              <a:rPr lang="en-US" altLang="zh-CN" sz="1400" dirty="0"/>
              <a:t> _ 100</a:t>
            </a:r>
          </a:p>
          <a:p>
            <a:r>
              <a:rPr lang="en-US" altLang="zh-CN" sz="1400" dirty="0"/>
              <a:t>     temperature = </a:t>
            </a:r>
            <a:r>
              <a:rPr lang="en-US" altLang="zh-CN" sz="1400" dirty="0" err="1"/>
              <a:t>cooling_rate</a:t>
            </a:r>
            <a:r>
              <a:rPr lang="en-US" altLang="zh-CN" sz="1400" dirty="0"/>
              <a:t>*temperature; % </a:t>
            </a:r>
            <a:r>
              <a:rPr lang="zh-CN" altLang="en-US" sz="1400" dirty="0"/>
              <a:t>降温方式：</a:t>
            </a:r>
            <a:r>
              <a:rPr lang="en-US" altLang="zh-CN" sz="1400" dirty="0"/>
              <a:t>T = _ _ T</a:t>
            </a:r>
          </a:p>
          <a:p>
            <a:r>
              <a:rPr lang="en-US" altLang="zh-CN" sz="1400" dirty="0"/>
              <a:t>     </a:t>
            </a:r>
            <a:r>
              <a:rPr lang="en-US" altLang="zh-CN" sz="1400" dirty="0" err="1"/>
              <a:t>temperature_iterations</a:t>
            </a:r>
            <a:r>
              <a:rPr lang="en-US" altLang="zh-CN" sz="1400" dirty="0"/>
              <a:t> = 0;</a:t>
            </a:r>
          </a:p>
          <a:p>
            <a:r>
              <a:rPr lang="en-US" altLang="zh-CN" sz="1400" dirty="0"/>
              <a:t>   end</a:t>
            </a:r>
          </a:p>
          <a:p>
            <a:r>
              <a:rPr lang="en-US" altLang="zh-CN" sz="1400" dirty="0"/>
              <a:t> end</a:t>
            </a:r>
          </a:p>
        </p:txBody>
      </p:sp>
      <p:sp>
        <p:nvSpPr>
          <p:cNvPr id="4" name="文本框 3">
            <a:extLst>
              <a:ext uri="{FF2B5EF4-FFF2-40B4-BE49-F238E27FC236}">
                <a16:creationId xmlns:a16="http://schemas.microsoft.com/office/drawing/2014/main" id="{006549DB-4B85-4DAE-879D-B3305225F611}"/>
              </a:ext>
            </a:extLst>
          </p:cNvPr>
          <p:cNvSpPr txBox="1"/>
          <p:nvPr/>
        </p:nvSpPr>
        <p:spPr>
          <a:xfrm>
            <a:off x="179512" y="505806"/>
            <a:ext cx="2088232" cy="369332"/>
          </a:xfrm>
          <a:prstGeom prst="rect">
            <a:avLst/>
          </a:prstGeom>
          <a:solidFill>
            <a:srgbClr val="FFFF00"/>
          </a:solidFill>
        </p:spPr>
        <p:txBody>
          <a:bodyPr wrap="square" rtlCol="0">
            <a:spAutoFit/>
          </a:bodyPr>
          <a:lstStyle/>
          <a:p>
            <a:r>
              <a:rPr lang="zh-CN" altLang="en-US" dirty="0"/>
              <a:t>主程序的主要代码：</a:t>
            </a:r>
          </a:p>
        </p:txBody>
      </p:sp>
      <p:pic>
        <p:nvPicPr>
          <p:cNvPr id="5" name="Picture 7" descr="模拟退火">
            <a:extLst>
              <a:ext uri="{FF2B5EF4-FFF2-40B4-BE49-F238E27FC236}">
                <a16:creationId xmlns:a16="http://schemas.microsoft.com/office/drawing/2014/main" id="{E8814DD1-AA2E-42E2-AE68-BD452EBA5CC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918902" y="690472"/>
            <a:ext cx="3045586" cy="2284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972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672408"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5.2 </a:t>
            </a:r>
            <a:r>
              <a:rPr lang="zh-CN" altLang="en-US" sz="3200" b="1" dirty="0">
                <a:solidFill>
                  <a:srgbClr val="000000"/>
                </a:solidFill>
                <a:latin typeface="Times New Roman" panose="02020603050405020304" charset="0"/>
                <a:ea typeface="楷体_GB2312" pitchFamily="49" charset="-122"/>
              </a:rPr>
              <a:t>模拟退火算法</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395536" y="1053550"/>
            <a:ext cx="8208912" cy="5201424"/>
          </a:xfrm>
          <a:prstGeom prst="rect">
            <a:avLst/>
          </a:prstGeom>
          <a:noFill/>
          <a:ln w="9525">
            <a:noFill/>
          </a:ln>
        </p:spPr>
        <p:txBody>
          <a:bodyPr wrap="square" anchor="t">
            <a:spAutoFit/>
          </a:bodyPr>
          <a:lstStyle/>
          <a:p>
            <a:pPr indent="720000"/>
            <a:r>
              <a:rPr lang="zh-CN" altLang="en-US" sz="2000" dirty="0"/>
              <a:t>该</a:t>
            </a:r>
            <a:r>
              <a:rPr lang="zh-CN" altLang="zh-CN" sz="2000" dirty="0"/>
              <a:t>程序中调用了函数</a:t>
            </a:r>
            <a:r>
              <a:rPr lang="en-US" altLang="zh-CN" sz="2000" dirty="0" err="1"/>
              <a:t>distancematrix</a:t>
            </a:r>
            <a:r>
              <a:rPr lang="zh-CN" altLang="zh-CN" sz="2000" dirty="0"/>
              <a:t>，</a:t>
            </a:r>
            <a:r>
              <a:rPr lang="en-US" altLang="zh-CN" sz="2000" dirty="0" err="1"/>
              <a:t>totaldistance</a:t>
            </a:r>
            <a:r>
              <a:rPr lang="zh-CN" altLang="zh-CN" sz="2000" dirty="0"/>
              <a:t>，</a:t>
            </a:r>
            <a:r>
              <a:rPr lang="en-US" altLang="zh-CN" sz="2000" dirty="0"/>
              <a:t>perturb</a:t>
            </a:r>
            <a:r>
              <a:rPr lang="zh-CN" altLang="zh-CN" sz="2000" dirty="0"/>
              <a:t>，下面我们逐一介绍。</a:t>
            </a:r>
          </a:p>
          <a:p>
            <a:pPr indent="720000"/>
            <a:r>
              <a:rPr lang="zh-CN" altLang="zh-CN" sz="2000" dirty="0"/>
              <a:t>函数</a:t>
            </a:r>
            <a:r>
              <a:rPr lang="en-US" altLang="zh-CN" sz="2000" dirty="0" err="1"/>
              <a:t>distancematrix</a:t>
            </a:r>
            <a:r>
              <a:rPr lang="zh-CN" altLang="zh-CN" sz="2000" dirty="0"/>
              <a:t>用来求得任意两城市间的球面距离矩阵</a:t>
            </a:r>
            <a:r>
              <a:rPr lang="en-US" altLang="zh-CN" sz="2000" dirty="0"/>
              <a:t>dis</a:t>
            </a:r>
            <a:r>
              <a:rPr lang="zh-CN" altLang="zh-CN" sz="2000" dirty="0"/>
              <a:t>。由于城市的坐标由经度、纬度表示，两城市间的距离需要用球面距离来表示，而</a:t>
            </a:r>
            <a:r>
              <a:rPr lang="en-US" altLang="zh-CN" sz="2000" dirty="0" err="1"/>
              <a:t>MatLab</a:t>
            </a:r>
            <a:r>
              <a:rPr lang="zh-CN" altLang="zh-CN" sz="2000" dirty="0"/>
              <a:t>中自带的函数</a:t>
            </a:r>
            <a:r>
              <a:rPr lang="en-US" altLang="zh-CN" sz="2000" dirty="0"/>
              <a:t> distance</a:t>
            </a:r>
            <a:r>
              <a:rPr lang="zh-CN" altLang="zh-CN" sz="2000" dirty="0"/>
              <a:t>可用来求取球面上两点的球面距离。函数</a:t>
            </a:r>
            <a:r>
              <a:rPr lang="en-US" altLang="zh-CN" sz="2000" dirty="0" err="1"/>
              <a:t>distancematrix</a:t>
            </a:r>
            <a:r>
              <a:rPr lang="zh-CN" altLang="zh-CN" sz="2000" dirty="0"/>
              <a:t>的代码</a:t>
            </a:r>
            <a:r>
              <a:rPr lang="zh-CN" altLang="en-US" sz="2000" dirty="0"/>
              <a:t>如下：</a:t>
            </a:r>
            <a:endParaRPr lang="en-US" altLang="zh-CN" sz="2000" dirty="0"/>
          </a:p>
          <a:p>
            <a:pPr indent="720000"/>
            <a:endParaRPr lang="zh-CN" altLang="zh-CN" sz="2800" dirty="0"/>
          </a:p>
          <a:p>
            <a:r>
              <a:rPr lang="en-US" altLang="zh-CN" dirty="0"/>
              <a:t>function dis = </a:t>
            </a:r>
            <a:r>
              <a:rPr lang="en-US" altLang="zh-CN" dirty="0" err="1"/>
              <a:t>distancematrix</a:t>
            </a:r>
            <a:r>
              <a:rPr lang="en-US" altLang="zh-CN" dirty="0"/>
              <a:t>(city)</a:t>
            </a:r>
            <a:endParaRPr lang="zh-CN" altLang="zh-CN" dirty="0"/>
          </a:p>
          <a:p>
            <a:r>
              <a:rPr lang="en-US" altLang="zh-CN" dirty="0"/>
              <a:t> </a:t>
            </a:r>
            <a:r>
              <a:rPr lang="en-US" altLang="zh-CN" dirty="0" err="1"/>
              <a:t>numberofcities</a:t>
            </a:r>
            <a:r>
              <a:rPr lang="en-US" altLang="zh-CN" dirty="0"/>
              <a:t> = length(city);</a:t>
            </a:r>
            <a:endParaRPr lang="zh-CN" altLang="zh-CN" dirty="0"/>
          </a:p>
          <a:p>
            <a:r>
              <a:rPr lang="en-US" altLang="zh-CN" dirty="0"/>
              <a:t> R = 6378.137; % </a:t>
            </a:r>
            <a:r>
              <a:rPr lang="zh-CN" altLang="zh-CN" dirty="0"/>
              <a:t>地球半径</a:t>
            </a:r>
          </a:p>
          <a:p>
            <a:r>
              <a:rPr lang="en-US" altLang="zh-CN" dirty="0"/>
              <a:t> for </a:t>
            </a:r>
            <a:r>
              <a:rPr lang="en-US" altLang="zh-CN" dirty="0" err="1"/>
              <a:t>i</a:t>
            </a:r>
            <a:r>
              <a:rPr lang="en-US" altLang="zh-CN" dirty="0"/>
              <a:t> = 1</a:t>
            </a:r>
            <a:r>
              <a:rPr lang="zh-CN" altLang="zh-CN" dirty="0"/>
              <a:t>：</a:t>
            </a:r>
            <a:r>
              <a:rPr lang="en-US" altLang="zh-CN" dirty="0" err="1"/>
              <a:t>numberofcities</a:t>
            </a:r>
            <a:endParaRPr lang="zh-CN" altLang="zh-CN" dirty="0"/>
          </a:p>
          <a:p>
            <a:r>
              <a:rPr lang="en-US" altLang="zh-CN" dirty="0"/>
              <a:t>    for j = i+1</a:t>
            </a:r>
            <a:r>
              <a:rPr lang="zh-CN" altLang="zh-CN" dirty="0"/>
              <a:t>：</a:t>
            </a:r>
            <a:r>
              <a:rPr lang="en-US" altLang="zh-CN" dirty="0" err="1"/>
              <a:t>numberofcities</a:t>
            </a:r>
            <a:endParaRPr lang="zh-CN" altLang="zh-CN" dirty="0"/>
          </a:p>
          <a:p>
            <a:r>
              <a:rPr lang="en-US" altLang="zh-CN" dirty="0"/>
              <a:t>          dis(</a:t>
            </a:r>
            <a:r>
              <a:rPr lang="en-US" altLang="zh-CN" dirty="0" err="1"/>
              <a:t>i,j</a:t>
            </a:r>
            <a:r>
              <a:rPr lang="en-US" altLang="zh-CN" dirty="0"/>
              <a:t>) = distance(city(</a:t>
            </a:r>
            <a:r>
              <a:rPr lang="en-US" altLang="zh-CN" dirty="0" err="1"/>
              <a:t>i</a:t>
            </a:r>
            <a:r>
              <a:rPr lang="en-US" altLang="zh-CN" dirty="0"/>
              <a:t>).</a:t>
            </a:r>
            <a:r>
              <a:rPr lang="en-US" altLang="zh-CN" dirty="0" err="1"/>
              <a:t>lat</a:t>
            </a:r>
            <a:r>
              <a:rPr lang="en-US" altLang="zh-CN" dirty="0"/>
              <a:t> , city(</a:t>
            </a:r>
            <a:r>
              <a:rPr lang="en-US" altLang="zh-CN" dirty="0" err="1"/>
              <a:t>i</a:t>
            </a:r>
            <a:r>
              <a:rPr lang="en-US" altLang="zh-CN" dirty="0"/>
              <a:t>).long , ...city(j).</a:t>
            </a:r>
            <a:r>
              <a:rPr lang="en-US" altLang="zh-CN" dirty="0" err="1"/>
              <a:t>lat</a:t>
            </a:r>
            <a:r>
              <a:rPr lang="en-US" altLang="zh-CN" dirty="0"/>
              <a:t> , city(j).long , R);</a:t>
            </a:r>
          </a:p>
          <a:p>
            <a:pPr lvl="0"/>
            <a:r>
              <a:rPr lang="en-US" altLang="zh-CN" dirty="0"/>
              <a:t>          dis(</a:t>
            </a:r>
            <a:r>
              <a:rPr lang="en-US" altLang="zh-CN" dirty="0" err="1"/>
              <a:t>j,i</a:t>
            </a:r>
            <a:r>
              <a:rPr lang="en-US" altLang="zh-CN" dirty="0"/>
              <a:t>) = dis(</a:t>
            </a:r>
            <a:r>
              <a:rPr lang="en-US" altLang="zh-CN" dirty="0" err="1"/>
              <a:t>i,j</a:t>
            </a:r>
            <a:r>
              <a:rPr lang="en-US" altLang="zh-CN" dirty="0"/>
              <a:t>);</a:t>
            </a:r>
            <a:endParaRPr lang="zh-CN" altLang="zh-CN" dirty="0"/>
          </a:p>
          <a:p>
            <a:pPr lvl="0"/>
            <a:r>
              <a:rPr lang="en-US" altLang="zh-CN" dirty="0"/>
              <a:t>    end</a:t>
            </a:r>
            <a:endParaRPr lang="zh-CN" altLang="zh-CN" dirty="0"/>
          </a:p>
          <a:p>
            <a:pPr lvl="0"/>
            <a:r>
              <a:rPr lang="en-US" altLang="zh-CN" dirty="0"/>
              <a:t> end</a:t>
            </a:r>
            <a:endParaRPr lang="zh-CN" altLang="zh-CN" dirty="0"/>
          </a:p>
          <a:p>
            <a:endParaRPr lang="zh-CN" altLang="zh-CN" sz="2200" dirty="0"/>
          </a:p>
        </p:txBody>
      </p:sp>
    </p:spTree>
    <p:extLst>
      <p:ext uri="{BB962C8B-B14F-4D97-AF65-F5344CB8AC3E}">
        <p14:creationId xmlns:p14="http://schemas.microsoft.com/office/powerpoint/2010/main" val="390097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p:cTn id="13" dur="500" fill="hold"/>
                                        <p:tgtEl>
                                          <p:spTgt spid="2050"/>
                                        </p:tgtEl>
                                        <p:attrNameLst>
                                          <p:attrName>ppt_w</p:attrName>
                                        </p:attrNameLst>
                                      </p:cBhvr>
                                      <p:tavLst>
                                        <p:tav tm="0">
                                          <p:val>
                                            <p:fltVal val="0"/>
                                          </p:val>
                                        </p:tav>
                                        <p:tav tm="100000">
                                          <p:val>
                                            <p:strVal val="#ppt_w"/>
                                          </p:val>
                                        </p:tav>
                                      </p:tavLst>
                                    </p:anim>
                                    <p:anim calcmode="lin" valueType="num">
                                      <p:cBhvr>
                                        <p:cTn id="14" dur="500" fill="hold"/>
                                        <p:tgtEl>
                                          <p:spTgt spid="2050"/>
                                        </p:tgtEl>
                                        <p:attrNameLst>
                                          <p:attrName>ppt_h</p:attrName>
                                        </p:attrNameLst>
                                      </p:cBhvr>
                                      <p:tavLst>
                                        <p:tav tm="0">
                                          <p:val>
                                            <p:fltVal val="0"/>
                                          </p:val>
                                        </p:tav>
                                        <p:tav tm="100000">
                                          <p:val>
                                            <p:strVal val="#ppt_h"/>
                                          </p:val>
                                        </p:tav>
                                      </p:tavLst>
                                    </p:anim>
                                    <p:animEffect transition="in" filter="fade">
                                      <p:cBhvr>
                                        <p:cTn id="1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50" name="文本框 1"/>
              <p:cNvSpPr txBox="1"/>
              <p:nvPr/>
            </p:nvSpPr>
            <p:spPr>
              <a:xfrm>
                <a:off x="376266" y="1048325"/>
                <a:ext cx="8767734" cy="5683864"/>
              </a:xfrm>
              <a:prstGeom prst="rect">
                <a:avLst/>
              </a:prstGeom>
              <a:noFill/>
              <a:ln w="9525">
                <a:noFill/>
              </a:ln>
            </p:spPr>
            <p:txBody>
              <a:bodyPr wrap="square" anchor="t">
                <a:spAutoFit/>
              </a:bodyPr>
              <a:lstStyle/>
              <a:p>
                <a:pPr indent="720000"/>
                <a:r>
                  <a:rPr lang="zh-CN" altLang="zh-CN" sz="2400" dirty="0"/>
                  <a:t>函数</a:t>
                </a:r>
                <a:r>
                  <a:rPr lang="en-US" altLang="zh-CN" sz="2400" dirty="0" err="1"/>
                  <a:t>distancematrix</a:t>
                </a:r>
                <a:r>
                  <a:rPr lang="zh-CN" altLang="zh-CN" sz="2400" dirty="0"/>
                  <a:t>返回距离矩阵</a:t>
                </a:r>
                <a:r>
                  <a:rPr lang="en-US" altLang="zh-CN" sz="2400" dirty="0"/>
                  <a:t>dis</a:t>
                </a:r>
                <a:r>
                  <a:rPr lang="zh-CN" altLang="zh-CN" sz="2400" dirty="0"/>
                  <a:t>，其中</a:t>
                </a:r>
                <a:r>
                  <a:rPr lang="en-US" altLang="zh-CN" sz="2400" dirty="0"/>
                  <a:t>dis(</a:t>
                </a:r>
                <a:r>
                  <a:rPr lang="en-US" altLang="zh-CN" sz="2400" i="1" dirty="0" err="1"/>
                  <a:t>i</a:t>
                </a:r>
                <a:r>
                  <a:rPr lang="zh-CN" altLang="zh-CN" sz="2400" dirty="0"/>
                  <a:t>，</a:t>
                </a:r>
                <a:r>
                  <a:rPr lang="en-US" altLang="zh-CN" sz="2400" i="1" dirty="0"/>
                  <a:t>j</a:t>
                </a:r>
                <a:r>
                  <a:rPr lang="en-US" altLang="zh-CN" sz="2400" dirty="0"/>
                  <a:t>)</a:t>
                </a:r>
                <a:r>
                  <a:rPr lang="zh-CN" altLang="zh-CN" sz="2400" dirty="0"/>
                  <a:t>表示第</a:t>
                </a:r>
                <a:r>
                  <a:rPr lang="en-US" altLang="zh-CN" sz="2400" i="1" dirty="0" err="1"/>
                  <a:t>i</a:t>
                </a:r>
                <a:r>
                  <a:rPr lang="zh-CN" altLang="zh-CN" sz="2400" dirty="0"/>
                  <a:t>个城市到第</a:t>
                </a:r>
                <a:r>
                  <a:rPr lang="en-US" altLang="zh-CN" sz="2400" i="1" dirty="0"/>
                  <a:t>j</a:t>
                </a:r>
                <a:r>
                  <a:rPr lang="zh-CN" altLang="zh-CN" sz="2400" dirty="0"/>
                  <a:t>个城市的距离。</a:t>
                </a:r>
              </a:p>
              <a:p>
                <a:pPr indent="720000"/>
                <a:r>
                  <a:rPr lang="zh-CN" altLang="zh-CN" sz="2400" dirty="0"/>
                  <a:t>函数</a:t>
                </a:r>
                <a:r>
                  <a:rPr lang="en-US" altLang="zh-CN" sz="2400" dirty="0" err="1"/>
                  <a:t>totaldistance</a:t>
                </a:r>
                <a:r>
                  <a:rPr lang="zh-CN" altLang="zh-CN" sz="2400" dirty="0"/>
                  <a:t>用来计算一条路径的总长度。如果用一个向量</a:t>
                </a:r>
                <a:r>
                  <a:rPr lang="en-US" altLang="zh-CN" sz="2400" dirty="0"/>
                  <a:t>route</a:t>
                </a:r>
                <a:r>
                  <a:rPr lang="zh-CN" altLang="zh-CN" sz="2400" dirty="0"/>
                  <a:t>来表示一条路径（问题的解），向量</a:t>
                </a:r>
                <a:r>
                  <a:rPr lang="en-US" altLang="zh-CN" sz="2400" dirty="0"/>
                  <a:t>route</a:t>
                </a:r>
                <a:r>
                  <a:rPr lang="zh-CN" altLang="zh-CN" sz="2400" dirty="0"/>
                  <a:t>是</a:t>
                </a:r>
                <a14:m>
                  <m:oMath xmlns:m="http://schemas.openxmlformats.org/officeDocument/2006/math">
                    <m:d>
                      <m:dPr>
                        <m:begChr m:val="{"/>
                        <m:endChr m:val="}"/>
                        <m:ctrlPr>
                          <a:rPr lang="en-US" altLang="zh-CN" sz="2400" i="1" dirty="0" smtClean="0">
                            <a:latin typeface="Cambria Math" panose="02040503050406030204" pitchFamily="18" charset="0"/>
                          </a:rPr>
                        </m:ctrlPr>
                      </m:dPr>
                      <m:e>
                        <m:r>
                          <a:rPr lang="en-US" altLang="zh-CN" sz="2400" b="0" i="1" dirty="0" smtClean="0">
                            <a:latin typeface="Cambria Math"/>
                          </a:rPr>
                          <m:t>1,2,…,34</m:t>
                        </m:r>
                      </m:e>
                    </m:d>
                    <m:r>
                      <a:rPr lang="en-US" altLang="zh-CN" sz="2400" i="1" dirty="0" smtClean="0">
                        <a:latin typeface="Cambria Math"/>
                      </a:rPr>
                      <m:t> </m:t>
                    </m:r>
                  </m:oMath>
                </a14:m>
                <a:r>
                  <a:rPr lang="zh-CN" altLang="zh-CN" sz="2400" dirty="0"/>
                  <a:t>的某种循环排列。可以定义以下函数</a:t>
                </a:r>
                <a:r>
                  <a:rPr lang="en-US" altLang="zh-CN" sz="2400" dirty="0" err="1"/>
                  <a:t>totaldistance</a:t>
                </a:r>
                <a:r>
                  <a:rPr lang="zh-CN" altLang="zh-CN" sz="2400" dirty="0"/>
                  <a:t>来非常方便和快速的求取一条路径的总长度。</a:t>
                </a:r>
                <a:r>
                  <a:rPr lang="zh-CN" altLang="en-US" sz="2400" dirty="0"/>
                  <a:t>代码如下：</a:t>
                </a:r>
                <a:endParaRPr lang="en-US" altLang="zh-CN" sz="2400" dirty="0"/>
              </a:p>
              <a:p>
                <a:pPr indent="720000"/>
                <a:endParaRPr lang="en-US" altLang="zh-CN" sz="2400" dirty="0"/>
              </a:p>
              <a:p>
                <a:r>
                  <a:rPr lang="en-US" altLang="zh-CN" sz="2400" dirty="0">
                    <a:solidFill>
                      <a:srgbClr val="0000FF"/>
                    </a:solidFill>
                    <a:latin typeface="Courier New"/>
                  </a:rPr>
                  <a:t>function</a:t>
                </a:r>
                <a:r>
                  <a:rPr lang="en-US" altLang="zh-CN" sz="2400" dirty="0">
                    <a:solidFill>
                      <a:srgbClr val="000000"/>
                    </a:solidFill>
                    <a:latin typeface="Courier New"/>
                  </a:rPr>
                  <a:t> d= </a:t>
                </a:r>
                <a:r>
                  <a:rPr lang="en-US" altLang="zh-CN" sz="2400" dirty="0" err="1">
                    <a:solidFill>
                      <a:srgbClr val="000000"/>
                    </a:solidFill>
                    <a:latin typeface="Courier New"/>
                  </a:rPr>
                  <a:t>totaldistance</a:t>
                </a:r>
                <a:r>
                  <a:rPr lang="en-US" altLang="zh-CN" sz="2400" dirty="0">
                    <a:solidFill>
                      <a:srgbClr val="000000"/>
                    </a:solidFill>
                    <a:latin typeface="Courier New"/>
                  </a:rPr>
                  <a:t>(route , dis)</a:t>
                </a:r>
              </a:p>
              <a:p>
                <a:r>
                  <a:rPr lang="fr-FR" altLang="zh-CN" sz="2400" dirty="0">
                    <a:solidFill>
                      <a:srgbClr val="000000"/>
                    </a:solidFill>
                    <a:latin typeface="Courier New"/>
                  </a:rPr>
                  <a:t>d=dis(route ( e n d ) ,route (1)); </a:t>
                </a:r>
                <a:r>
                  <a:rPr lang="fr-FR" altLang="zh-CN" sz="2400" dirty="0">
                    <a:solidFill>
                      <a:srgbClr val="00B050"/>
                    </a:solidFill>
                    <a:latin typeface="Courier New"/>
                  </a:rPr>
                  <a:t>%</a:t>
                </a:r>
                <a:r>
                  <a:rPr lang="zh-CN" altLang="zh-CN" sz="2400" dirty="0">
                    <a:solidFill>
                      <a:srgbClr val="00B050"/>
                    </a:solidFill>
                  </a:rPr>
                  <a:t>形成圈</a:t>
                </a:r>
                <a:endParaRPr lang="en-US" altLang="zh-CN" sz="2400" dirty="0">
                  <a:solidFill>
                    <a:srgbClr val="00B050"/>
                  </a:solidFill>
                </a:endParaRPr>
              </a:p>
              <a:p>
                <a:r>
                  <a:rPr lang="en-US" altLang="zh-CN" sz="2400" dirty="0">
                    <a:solidFill>
                      <a:srgbClr val="0000FF"/>
                    </a:solidFill>
                    <a:latin typeface="Courier New"/>
                  </a:rPr>
                  <a:t>for</a:t>
                </a:r>
              </a:p>
              <a:p>
                <a:r>
                  <a:rPr lang="en-US" altLang="zh-CN" sz="2400" dirty="0">
                    <a:solidFill>
                      <a:srgbClr val="000000"/>
                    </a:solidFill>
                    <a:latin typeface="Courier New"/>
                  </a:rPr>
                  <a:t>    k = 1:length(route) -1</a:t>
                </a:r>
              </a:p>
              <a:p>
                <a:r>
                  <a:rPr lang="en-US" altLang="zh-CN" sz="2400" dirty="0">
                    <a:solidFill>
                      <a:srgbClr val="000000"/>
                    </a:solidFill>
                    <a:latin typeface="Courier New"/>
                  </a:rPr>
                  <a:t>    </a:t>
                </a:r>
                <a:r>
                  <a:rPr lang="en-US" altLang="zh-CN" sz="2400" dirty="0" err="1">
                    <a:solidFill>
                      <a:srgbClr val="000000"/>
                    </a:solidFill>
                    <a:latin typeface="Courier New"/>
                  </a:rPr>
                  <a:t>i</a:t>
                </a:r>
                <a:r>
                  <a:rPr lang="en-US" altLang="zh-CN" sz="2400" dirty="0">
                    <a:solidFill>
                      <a:srgbClr val="000000"/>
                    </a:solidFill>
                    <a:latin typeface="Courier New"/>
                  </a:rPr>
                  <a:t> = route(k);</a:t>
                </a:r>
              </a:p>
              <a:p>
                <a:r>
                  <a:rPr lang="en-US" altLang="zh-CN" sz="2400" dirty="0">
                    <a:solidFill>
                      <a:srgbClr val="000000"/>
                    </a:solidFill>
                    <a:latin typeface="Courier New"/>
                  </a:rPr>
                  <a:t>    j = route(k+1);</a:t>
                </a:r>
              </a:p>
              <a:p>
                <a:r>
                  <a:rPr lang="sv-SE" altLang="zh-CN" sz="2400" dirty="0">
                    <a:solidFill>
                      <a:srgbClr val="000000"/>
                    </a:solidFill>
                    <a:latin typeface="Courier New"/>
                  </a:rPr>
                  <a:t>    d = d + dis(i,j);</a:t>
                </a:r>
                <a:r>
                  <a:rPr lang="sv-SE" altLang="zh-CN" sz="2400" dirty="0">
                    <a:solidFill>
                      <a:srgbClr val="228B22"/>
                    </a:solidFill>
                    <a:latin typeface="Courier New"/>
                  </a:rPr>
                  <a:t>% </a:t>
                </a:r>
                <a:r>
                  <a:rPr lang="sv-SE" altLang="zh-CN" sz="2000" dirty="0">
                    <a:solidFill>
                      <a:srgbClr val="228B22"/>
                    </a:solidFill>
                    <a:latin typeface="Courier New"/>
                  </a:rPr>
                  <a:t>d = dis(1; 34)+</a:t>
                </a:r>
                <a:r>
                  <a:rPr lang="zh-CN" altLang="en-US" sz="2000" dirty="0"/>
                  <a:t> </a:t>
                </a:r>
                <a14:m>
                  <m:oMath xmlns:m="http://schemas.openxmlformats.org/officeDocument/2006/math">
                    <m:nary>
                      <m:naryPr>
                        <m:chr m:val="∑"/>
                        <m:limLoc m:val="subSup"/>
                        <m:grow m:val="on"/>
                        <m:ctrlPr>
                          <a:rPr lang="zh-CN" altLang="en-US" sz="2000" i="1" smtClean="0">
                            <a:solidFill>
                              <a:srgbClr val="00B050"/>
                            </a:solidFill>
                            <a:latin typeface="Cambria Math" panose="02040503050406030204" pitchFamily="18" charset="0"/>
                          </a:rPr>
                        </m:ctrlPr>
                      </m:naryPr>
                      <m:sub>
                        <m:r>
                          <m:rPr>
                            <m:nor/>
                          </m:rPr>
                          <a:rPr lang="zh-CN" altLang="en-US" sz="2000" i="1">
                            <a:solidFill>
                              <a:srgbClr val="00B050"/>
                            </a:solidFill>
                            <a:latin typeface="Cambria Math" panose="02040503050406030204" pitchFamily="18" charset="0"/>
                          </a:rPr>
                          <m:t>i</m:t>
                        </m:r>
                        <m:r>
                          <m:rPr>
                            <m:nor/>
                          </m:rPr>
                          <a:rPr lang="zh-CN" altLang="en-US" sz="2000" i="1">
                            <a:solidFill>
                              <a:srgbClr val="00B050"/>
                            </a:solidFill>
                            <a:latin typeface="Cambria Math" panose="02040503050406030204" pitchFamily="18" charset="0"/>
                          </a:rPr>
                          <m:t>=1</m:t>
                        </m:r>
                      </m:sub>
                      <m:sup>
                        <m:r>
                          <m:rPr>
                            <m:nor/>
                          </m:rPr>
                          <a:rPr lang="zh-CN" altLang="en-US" sz="2000" i="1">
                            <a:solidFill>
                              <a:srgbClr val="00B050"/>
                            </a:solidFill>
                            <a:latin typeface="Cambria Math" panose="02040503050406030204" pitchFamily="18" charset="0"/>
                          </a:rPr>
                          <m:t>34</m:t>
                        </m:r>
                      </m:sup>
                      <m:e>
                        <m:d>
                          <m:dPr>
                            <m:begChr m:val=""/>
                            <m:ctrlPr>
                              <a:rPr lang="zh-CN" altLang="en-US" sz="2000" i="1">
                                <a:solidFill>
                                  <a:srgbClr val="00B050"/>
                                </a:solidFill>
                                <a:latin typeface="Cambria Math" panose="02040503050406030204" pitchFamily="18" charset="0"/>
                              </a:rPr>
                            </m:ctrlPr>
                          </m:dPr>
                          <m:e>
                            <m:r>
                              <a:rPr lang="zh-CN" altLang="en-US" sz="2000" i="1">
                                <a:solidFill>
                                  <a:srgbClr val="00B050"/>
                                </a:solidFill>
                                <a:latin typeface="Cambria Math" panose="02040503050406030204" pitchFamily="18" charset="0"/>
                              </a:rPr>
                              <m:t>𝑑𝑖𝑠</m:t>
                            </m:r>
                            <m:r>
                              <a:rPr lang="zh-CN" altLang="en-US" sz="2000">
                                <a:solidFill>
                                  <a:srgbClr val="00B050"/>
                                </a:solidFill>
                                <a:latin typeface="Cambria Math" panose="02040503050406030204" pitchFamily="18" charset="0"/>
                              </a:rPr>
                              <m:t>(</m:t>
                            </m:r>
                            <m:r>
                              <a:rPr lang="zh-CN" altLang="en-US" sz="2000" i="1">
                                <a:solidFill>
                                  <a:srgbClr val="00B050"/>
                                </a:solidFill>
                                <a:latin typeface="Cambria Math" panose="02040503050406030204" pitchFamily="18" charset="0"/>
                              </a:rPr>
                              <m:t>𝑖</m:t>
                            </m:r>
                            <m:r>
                              <a:rPr lang="zh-CN" altLang="en-US" sz="2000">
                                <a:solidFill>
                                  <a:srgbClr val="00B050"/>
                                </a:solidFill>
                                <a:latin typeface="Cambria Math" panose="02040503050406030204" pitchFamily="18" charset="0"/>
                              </a:rPr>
                              <m:t>,</m:t>
                            </m:r>
                            <m:r>
                              <a:rPr lang="zh-CN" altLang="en-US" sz="2000" i="1">
                                <a:solidFill>
                                  <a:srgbClr val="00B050"/>
                                </a:solidFill>
                                <a:latin typeface="Cambria Math" panose="02040503050406030204" pitchFamily="18" charset="0"/>
                              </a:rPr>
                              <m:t>𝑖</m:t>
                            </m:r>
                            <m:r>
                              <a:rPr lang="zh-CN" altLang="en-US" sz="2000">
                                <a:solidFill>
                                  <a:srgbClr val="00B050"/>
                                </a:solidFill>
                                <a:latin typeface="Cambria Math" panose="02040503050406030204" pitchFamily="18" charset="0"/>
                              </a:rPr>
                              <m:t>+1</m:t>
                            </m:r>
                          </m:e>
                        </m:d>
                      </m:e>
                    </m:nary>
                  </m:oMath>
                </a14:m>
                <a:r>
                  <a:rPr lang="sv-SE" altLang="zh-CN" sz="2000" dirty="0">
                    <a:solidFill>
                      <a:srgbClr val="228B22"/>
                    </a:solidFill>
                    <a:latin typeface="Courier New"/>
                  </a:rPr>
                  <a:t> </a:t>
                </a:r>
              </a:p>
              <a:p>
                <a:r>
                  <a:rPr lang="en-US" altLang="zh-CN" sz="2000" dirty="0">
                    <a:solidFill>
                      <a:srgbClr val="0000FF"/>
                    </a:solidFill>
                    <a:latin typeface="Courier New"/>
                  </a:rPr>
                  <a:t>end</a:t>
                </a:r>
                <a:endParaRPr lang="en-US" altLang="zh-CN" sz="2400" dirty="0">
                  <a:solidFill>
                    <a:srgbClr val="0000FF"/>
                  </a:solidFill>
                  <a:latin typeface="Courier New"/>
                </a:endParaRPr>
              </a:p>
            </p:txBody>
          </p:sp>
        </mc:Choice>
        <mc:Fallback xmlns="">
          <p:sp>
            <p:nvSpPr>
              <p:cNvPr id="2050" name="文本框 1"/>
              <p:cNvSpPr txBox="1">
                <a:spLocks noRot="1" noChangeAspect="1" noMove="1" noResize="1" noEditPoints="1" noAdjustHandles="1" noChangeArrowheads="1" noChangeShapeType="1" noTextEdit="1"/>
              </p:cNvSpPr>
              <p:nvPr/>
            </p:nvSpPr>
            <p:spPr>
              <a:xfrm>
                <a:off x="376266" y="1048325"/>
                <a:ext cx="8767734" cy="5683864"/>
              </a:xfrm>
              <a:prstGeom prst="rect">
                <a:avLst/>
              </a:prstGeom>
              <a:blipFill>
                <a:blip r:embed="rId2"/>
                <a:stretch>
                  <a:fillRect l="-1113" t="-1180" r="-626" b="-1073"/>
                </a:stretch>
              </a:blipFill>
              <a:ln w="9525">
                <a:noFill/>
              </a:ln>
            </p:spPr>
            <p:txBody>
              <a:bodyPr/>
              <a:lstStyle/>
              <a:p>
                <a:r>
                  <a:rPr lang="zh-CN" altLang="en-US">
                    <a:noFill/>
                  </a:rPr>
                  <a:t> </a:t>
                </a:r>
              </a:p>
            </p:txBody>
          </p:sp>
        </mc:Fallback>
      </mc:AlternateContent>
      <p:sp>
        <p:nvSpPr>
          <p:cNvPr id="4" name="Text Box 2"/>
          <p:cNvSpPr txBox="1"/>
          <p:nvPr/>
        </p:nvSpPr>
        <p:spPr>
          <a:xfrm>
            <a:off x="107504" y="463550"/>
            <a:ext cx="3672408"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5.2 </a:t>
            </a:r>
            <a:r>
              <a:rPr lang="zh-CN" altLang="en-US" sz="3200" b="1" dirty="0">
                <a:solidFill>
                  <a:srgbClr val="000000"/>
                </a:solidFill>
                <a:latin typeface="Times New Roman" panose="02020603050405020304" charset="0"/>
                <a:ea typeface="楷体_GB2312" pitchFamily="49" charset="-122"/>
              </a:rPr>
              <a:t>模拟退火算法</a:t>
            </a:r>
            <a:endParaRPr lang="zh-CN" altLang="zh-CN" sz="3200" b="1" dirty="0">
              <a:solidFill>
                <a:srgbClr val="000000"/>
              </a:solidFill>
              <a:latin typeface="Times New Roman" panose="02020603050405020304" charset="0"/>
              <a:ea typeface="楷体_GB2312" pitchFamily="49" charset="-122"/>
            </a:endParaRPr>
          </a:p>
        </p:txBody>
      </p:sp>
    </p:spTree>
    <p:extLst>
      <p:ext uri="{BB962C8B-B14F-4D97-AF65-F5344CB8AC3E}">
        <p14:creationId xmlns:p14="http://schemas.microsoft.com/office/powerpoint/2010/main" val="105494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randombar(horizontal)">
                                      <p:cBhvr>
                                        <p:cTn id="1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1"/>
      <p:bldP spid="2050" grpId="2"/>
      <p:bldP spid="4" grpId="0" animBg="1"/>
      <p:bldP spid="4"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672408"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5.2 </a:t>
            </a:r>
            <a:r>
              <a:rPr lang="zh-CN" altLang="en-US" sz="3200" b="1" dirty="0">
                <a:solidFill>
                  <a:srgbClr val="000000"/>
                </a:solidFill>
                <a:latin typeface="Times New Roman" panose="02020603050405020304" charset="0"/>
                <a:ea typeface="楷体_GB2312" pitchFamily="49" charset="-122"/>
              </a:rPr>
              <a:t>模拟退火算法</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362071" y="1048325"/>
            <a:ext cx="8208912" cy="1938992"/>
          </a:xfrm>
          <a:prstGeom prst="rect">
            <a:avLst/>
          </a:prstGeom>
          <a:noFill/>
          <a:ln w="9525">
            <a:noFill/>
          </a:ln>
        </p:spPr>
        <p:txBody>
          <a:bodyPr wrap="square" anchor="t">
            <a:spAutoFit/>
          </a:bodyPr>
          <a:lstStyle/>
          <a:p>
            <a:r>
              <a:rPr lang="zh-CN" altLang="zh-CN" sz="2400" dirty="0"/>
              <a:t>其中距离矩阵</a:t>
            </a:r>
            <a:r>
              <a:rPr lang="en-US" altLang="zh-CN" sz="2400" dirty="0"/>
              <a:t>dis</a:t>
            </a:r>
            <a:r>
              <a:rPr lang="zh-CN" altLang="zh-CN" sz="2400" dirty="0"/>
              <a:t>是由函数</a:t>
            </a:r>
            <a:r>
              <a:rPr lang="en-US" altLang="zh-CN" sz="2400" dirty="0" err="1"/>
              <a:t>distancematrix</a:t>
            </a:r>
            <a:r>
              <a:rPr lang="zh-CN" altLang="zh-CN" sz="2400" dirty="0"/>
              <a:t>求得的。函数</a:t>
            </a:r>
            <a:r>
              <a:rPr lang="en-US" altLang="zh-CN" sz="2400" dirty="0" err="1"/>
              <a:t>totaldistance</a:t>
            </a:r>
            <a:r>
              <a:rPr lang="zh-CN" altLang="zh-CN" sz="2400" dirty="0"/>
              <a:t>返回路径</a:t>
            </a:r>
            <a:r>
              <a:rPr lang="en-US" altLang="zh-CN" sz="2400" dirty="0"/>
              <a:t>route</a:t>
            </a:r>
            <a:r>
              <a:rPr lang="zh-CN" altLang="zh-CN" sz="2400" dirty="0"/>
              <a:t>的总长度</a:t>
            </a:r>
            <a:r>
              <a:rPr lang="en-US" altLang="zh-CN" sz="2400" i="1" dirty="0"/>
              <a:t>d</a:t>
            </a:r>
            <a:r>
              <a:rPr lang="zh-CN" altLang="zh-CN" sz="2400" dirty="0"/>
              <a:t>，</a:t>
            </a:r>
            <a:r>
              <a:rPr lang="en-US" altLang="zh-CN" sz="2400" dirty="0"/>
              <a:t>TSP</a:t>
            </a:r>
            <a:r>
              <a:rPr lang="zh-CN" altLang="zh-CN" sz="2400" dirty="0"/>
              <a:t>问题的目标就是</a:t>
            </a:r>
            <a:r>
              <a:rPr lang="en-US" altLang="zh-CN" sz="2400" dirty="0"/>
              <a:t>min d</a:t>
            </a:r>
            <a:r>
              <a:rPr lang="zh-CN" altLang="zh-CN" sz="2400" dirty="0"/>
              <a:t>。</a:t>
            </a:r>
          </a:p>
          <a:p>
            <a:r>
              <a:rPr lang="zh-CN" altLang="zh-CN" sz="2400" dirty="0"/>
              <a:t>函数</a:t>
            </a:r>
            <a:r>
              <a:rPr lang="en-US" altLang="zh-CN" sz="2400" dirty="0"/>
              <a:t>perturb</a:t>
            </a:r>
            <a:r>
              <a:rPr lang="zh-CN" altLang="zh-CN" sz="2400" dirty="0"/>
              <a:t>用来从当前解产生一个位于解空间的新解。函数</a:t>
            </a:r>
            <a:r>
              <a:rPr lang="en-US" altLang="zh-CN" sz="2400" dirty="0"/>
              <a:t>perturb</a:t>
            </a:r>
            <a:r>
              <a:rPr lang="zh-CN" altLang="zh-CN" sz="2400" dirty="0"/>
              <a:t>的代码</a:t>
            </a:r>
            <a:r>
              <a:rPr lang="zh-CN" altLang="en-US" sz="2400" dirty="0"/>
              <a:t>如下：</a:t>
            </a:r>
            <a:endParaRPr lang="en-US" altLang="zh-CN" sz="2400" dirty="0"/>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84EB346E-1B29-49B9-BAC4-2833364DE0BE}"/>
                  </a:ext>
                </a:extLst>
              </p:cNvPr>
              <p:cNvSpPr/>
              <p:nvPr/>
            </p:nvSpPr>
            <p:spPr>
              <a:xfrm>
                <a:off x="335507" y="3000960"/>
                <a:ext cx="8808493" cy="3416320"/>
              </a:xfrm>
              <a:prstGeom prst="rect">
                <a:avLst/>
              </a:prstGeom>
            </p:spPr>
            <p:txBody>
              <a:bodyPr wrap="square">
                <a:spAutoFit/>
              </a:bodyPr>
              <a:lstStyle/>
              <a:p>
                <a:r>
                  <a:rPr lang="en-US" altLang="zh-CN" dirty="0"/>
                  <a:t> function route = perturb(route , method)</a:t>
                </a:r>
              </a:p>
              <a:p>
                <a:r>
                  <a:rPr lang="en-US" altLang="zh-CN" dirty="0"/>
                  <a:t> </a:t>
                </a:r>
                <a:r>
                  <a:rPr lang="en-US" altLang="zh-CN" dirty="0" err="1"/>
                  <a:t>numbercities</a:t>
                </a:r>
                <a:r>
                  <a:rPr lang="en-US" altLang="zh-CN" dirty="0"/>
                  <a:t> = length(route); % </a:t>
                </a:r>
                <a:r>
                  <a:rPr lang="zh-CN" altLang="en-US" dirty="0"/>
                  <a:t>城市数量</a:t>
                </a:r>
              </a:p>
              <a:p>
                <a:r>
                  <a:rPr lang="en-US" altLang="zh-CN" dirty="0"/>
                  <a:t> </a:t>
                </a:r>
                <a:r>
                  <a:rPr lang="en-US" altLang="zh-CN" dirty="0" err="1"/>
                  <a:t>i</a:t>
                </a:r>
                <a:r>
                  <a:rPr lang="en-US" altLang="zh-CN" dirty="0"/>
                  <a:t> = </a:t>
                </a:r>
                <a:r>
                  <a:rPr lang="en-US" altLang="zh-CN" dirty="0" err="1"/>
                  <a:t>randsample</a:t>
                </a:r>
                <a:r>
                  <a:rPr lang="en-US" altLang="zh-CN" dirty="0"/>
                  <a:t>(</a:t>
                </a:r>
                <a:r>
                  <a:rPr lang="en-US" altLang="zh-CN" dirty="0" err="1"/>
                  <a:t>numbercities</a:t>
                </a:r>
                <a:r>
                  <a:rPr lang="en-US" altLang="zh-CN" dirty="0"/>
                  <a:t> ,1);% </a:t>
                </a:r>
                <a:r>
                  <a:rPr lang="zh-CN" altLang="en-US" dirty="0"/>
                  <a:t>随机整数满足</a:t>
                </a:r>
                <a14:m>
                  <m:oMath xmlns:m="http://schemas.openxmlformats.org/officeDocument/2006/math">
                    <m:d>
                      <m:dPr>
                        <m:begChr m:val=""/>
                        <m:endChr m:val="]"/>
                        <m:ctrlPr>
                          <a:rPr lang="zh-CN" altLang="en-US" i="1">
                            <a:latin typeface="Cambria Math" panose="02040503050406030204" pitchFamily="18" charset="0"/>
                          </a:rPr>
                        </m:ctrlPr>
                      </m:dPr>
                      <m:e>
                        <m:r>
                          <a:rPr lang="en-US" altLang="zh-CN" b="0" i="1" smtClean="0">
                            <a:latin typeface="Cambria Math" panose="02040503050406030204" pitchFamily="18" charset="0"/>
                          </a:rPr>
                          <m:t> </m:t>
                        </m:r>
                        <m:r>
                          <a:rPr lang="zh-CN" altLang="en-US" i="1">
                            <a:latin typeface="Cambria Math" panose="02040503050406030204" pitchFamily="18" charset="0"/>
                          </a:rPr>
                          <m:t>𝑖</m:t>
                        </m:r>
                        <m:r>
                          <a:rPr lang="zh-CN" altLang="en-US">
                            <a:latin typeface="Cambria Math" panose="02040503050406030204" pitchFamily="18" charset="0"/>
                          </a:rPr>
                          <m:t>∈[1,2,...,</m:t>
                        </m:r>
                        <m:r>
                          <a:rPr lang="zh-CN" altLang="en-US" i="1">
                            <a:latin typeface="Cambria Math" panose="02040503050406030204" pitchFamily="18" charset="0"/>
                          </a:rPr>
                          <m:t>𝑛𝑢𝑚𝑏𝑒𝑟𝑐𝑖𝑡𝑖𝑒𝑠</m:t>
                        </m:r>
                      </m:e>
                    </m:d>
                  </m:oMath>
                </a14:m>
                <a:r>
                  <a:rPr lang="zh-CN" altLang="en-US" dirty="0"/>
                  <a:t> </a:t>
                </a:r>
              </a:p>
              <a:p>
                <a:r>
                  <a:rPr lang="en-US" altLang="zh-CN" dirty="0"/>
                  <a:t> j = </a:t>
                </a:r>
                <a:r>
                  <a:rPr lang="en-US" altLang="zh-CN" dirty="0" err="1"/>
                  <a:t>randsample</a:t>
                </a:r>
                <a:r>
                  <a:rPr lang="en-US" altLang="zh-CN" dirty="0"/>
                  <a:t>(</a:t>
                </a:r>
                <a:r>
                  <a:rPr lang="en-US" altLang="zh-CN" dirty="0" err="1"/>
                  <a:t>numbercities</a:t>
                </a:r>
                <a:r>
                  <a:rPr lang="en-US" altLang="zh-CN" dirty="0"/>
                  <a:t> ,1);% </a:t>
                </a:r>
                <a:r>
                  <a:rPr lang="zh-CN" altLang="en-US" dirty="0"/>
                  <a:t>随机整数满足 </a:t>
                </a:r>
                <a14:m>
                  <m:oMath xmlns:m="http://schemas.openxmlformats.org/officeDocument/2006/math">
                    <m:d>
                      <m:dPr>
                        <m:begChr m:val=""/>
                        <m:endChr m:val="]"/>
                        <m:ctrlPr>
                          <a:rPr lang="zh-CN" altLang="en-US" i="1">
                            <a:latin typeface="Cambria Math" panose="02040503050406030204" pitchFamily="18" charset="0"/>
                          </a:rPr>
                        </m:ctrlPr>
                      </m:dPr>
                      <m:e>
                        <m:r>
                          <m:rPr>
                            <m:sty m:val="p"/>
                          </m:rPr>
                          <a:rPr lang="en-US" altLang="zh-CN" i="1" smtClean="0">
                            <a:latin typeface="Cambria Math" panose="02040503050406030204" pitchFamily="18" charset="0"/>
                          </a:rPr>
                          <m:t>j</m:t>
                        </m:r>
                        <m:r>
                          <a:rPr lang="zh-CN" altLang="en-US">
                            <a:latin typeface="Cambria Math" panose="02040503050406030204" pitchFamily="18" charset="0"/>
                          </a:rPr>
                          <m:t>∈[1,2,...,</m:t>
                        </m:r>
                        <m:r>
                          <a:rPr lang="zh-CN" altLang="en-US" i="1">
                            <a:latin typeface="Cambria Math" panose="02040503050406030204" pitchFamily="18" charset="0"/>
                          </a:rPr>
                          <m:t>𝑛𝑢𝑚𝑏𝑒𝑟𝑐𝑖𝑡𝑖𝑒𝑠</m:t>
                        </m:r>
                      </m:e>
                    </m:d>
                  </m:oMath>
                </a14:m>
                <a:endParaRPr lang="zh-CN" altLang="en-US" dirty="0"/>
              </a:p>
              <a:p>
                <a:r>
                  <a:rPr lang="en-US" altLang="zh-CN" dirty="0"/>
                  <a:t> switch method</a:t>
                </a:r>
              </a:p>
              <a:p>
                <a:r>
                  <a:rPr lang="en-US" altLang="zh-CN" dirty="0"/>
                  <a:t>    case 'reverse ' % </a:t>
                </a:r>
                <a:r>
                  <a:rPr lang="zh-CN" altLang="en-US" dirty="0"/>
                  <a:t>逆序</a:t>
                </a:r>
              </a:p>
              <a:p>
                <a:r>
                  <a:rPr lang="en-US" altLang="zh-CN" dirty="0"/>
                  <a:t>         </a:t>
                </a:r>
                <a:r>
                  <a:rPr lang="en-US" altLang="zh-CN" dirty="0" err="1"/>
                  <a:t>citymin</a:t>
                </a:r>
                <a:r>
                  <a:rPr lang="en-US" altLang="zh-CN" dirty="0"/>
                  <a:t> = min(</a:t>
                </a:r>
                <a:r>
                  <a:rPr lang="en-US" altLang="zh-CN" dirty="0" err="1"/>
                  <a:t>i,j</a:t>
                </a:r>
                <a:r>
                  <a:rPr lang="en-US" altLang="zh-CN" dirty="0"/>
                  <a:t>);</a:t>
                </a:r>
              </a:p>
              <a:p>
                <a:r>
                  <a:rPr lang="en-US" altLang="zh-CN" dirty="0"/>
                  <a:t>         </a:t>
                </a:r>
                <a:r>
                  <a:rPr lang="en-US" altLang="zh-CN" dirty="0" err="1"/>
                  <a:t>citymax</a:t>
                </a:r>
                <a:r>
                  <a:rPr lang="en-US" altLang="zh-CN" dirty="0"/>
                  <a:t> = max(</a:t>
                </a:r>
                <a:r>
                  <a:rPr lang="en-US" altLang="zh-CN" dirty="0" err="1"/>
                  <a:t>i,j</a:t>
                </a:r>
                <a:r>
                  <a:rPr lang="en-US" altLang="zh-CN" dirty="0"/>
                  <a:t>);</a:t>
                </a:r>
              </a:p>
              <a:p>
                <a:r>
                  <a:rPr lang="en-US" altLang="zh-CN" dirty="0"/>
                  <a:t>         route(</a:t>
                </a:r>
                <a:r>
                  <a:rPr lang="en-US" altLang="zh-CN" dirty="0" err="1"/>
                  <a:t>citymin:citymax</a:t>
                </a:r>
                <a:r>
                  <a:rPr lang="en-US" altLang="zh-CN" dirty="0"/>
                  <a:t>) = route(</a:t>
                </a:r>
                <a:r>
                  <a:rPr lang="en-US" altLang="zh-CN" dirty="0" err="1"/>
                  <a:t>citymax</a:t>
                </a:r>
                <a:r>
                  <a:rPr lang="en-US" altLang="zh-CN" dirty="0"/>
                  <a:t> :-1</a:t>
                </a:r>
                <a:r>
                  <a:rPr lang="zh-CN" altLang="en-US" dirty="0"/>
                  <a:t>：</a:t>
                </a:r>
                <a:r>
                  <a:rPr lang="en-US" altLang="zh-CN" dirty="0" err="1"/>
                  <a:t>citymin</a:t>
                </a:r>
                <a:r>
                  <a:rPr lang="en-US" altLang="zh-CN" dirty="0"/>
                  <a:t>);</a:t>
                </a:r>
              </a:p>
              <a:p>
                <a:r>
                  <a:rPr lang="en-US" altLang="zh-CN" dirty="0"/>
                  <a:t>   case 'swap' % </a:t>
                </a:r>
                <a:r>
                  <a:rPr lang="zh-CN" altLang="en-US" dirty="0"/>
                  <a:t>对调</a:t>
                </a:r>
              </a:p>
              <a:p>
                <a:r>
                  <a:rPr lang="en-US" altLang="zh-CN" dirty="0"/>
                  <a:t>        route ([</a:t>
                </a:r>
                <a:r>
                  <a:rPr lang="en-US" altLang="zh-CN" dirty="0" err="1"/>
                  <a:t>i</a:t>
                </a:r>
                <a:r>
                  <a:rPr lang="en-US" altLang="zh-CN" dirty="0"/>
                  <a:t>, j]) = route ([j, </a:t>
                </a:r>
                <a:r>
                  <a:rPr lang="en-US" altLang="zh-CN" dirty="0" err="1"/>
                  <a:t>i</a:t>
                </a:r>
                <a:r>
                  <a:rPr lang="en-US" altLang="zh-CN" dirty="0"/>
                  <a:t>]);</a:t>
                </a:r>
              </a:p>
              <a:p>
                <a:r>
                  <a:rPr lang="en-US" altLang="zh-CN" dirty="0"/>
                  <a:t> end</a:t>
                </a:r>
              </a:p>
            </p:txBody>
          </p:sp>
        </mc:Choice>
        <mc:Fallback xmlns="">
          <p:sp>
            <p:nvSpPr>
              <p:cNvPr id="2" name="矩形 1">
                <a:extLst>
                  <a:ext uri="{FF2B5EF4-FFF2-40B4-BE49-F238E27FC236}">
                    <a16:creationId xmlns:a16="http://schemas.microsoft.com/office/drawing/2014/main" id="{84EB346E-1B29-49B9-BAC4-2833364DE0BE}"/>
                  </a:ext>
                </a:extLst>
              </p:cNvPr>
              <p:cNvSpPr>
                <a:spLocks noRot="1" noChangeAspect="1" noMove="1" noResize="1" noEditPoints="1" noAdjustHandles="1" noChangeArrowheads="1" noChangeShapeType="1" noTextEdit="1"/>
              </p:cNvSpPr>
              <p:nvPr/>
            </p:nvSpPr>
            <p:spPr>
              <a:xfrm>
                <a:off x="335507" y="3000960"/>
                <a:ext cx="8808493" cy="3416320"/>
              </a:xfrm>
              <a:prstGeom prst="rect">
                <a:avLst/>
              </a:prstGeom>
              <a:blipFill>
                <a:blip r:embed="rId2"/>
                <a:stretch>
                  <a:fillRect t="-891" b="-17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097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2376264" cy="584200"/>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5.1</a:t>
            </a:r>
            <a:r>
              <a:rPr lang="zh-CN" altLang="en-US" sz="3200" b="1" dirty="0">
                <a:solidFill>
                  <a:srgbClr val="000000"/>
                </a:solidFill>
                <a:latin typeface="Times New Roman" panose="02020603050405020304" charset="0"/>
                <a:ea typeface="楷体_GB2312" pitchFamily="49" charset="-122"/>
              </a:rPr>
              <a:t>引言</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395536" y="1268760"/>
            <a:ext cx="8208912" cy="3970318"/>
          </a:xfrm>
          <a:prstGeom prst="rect">
            <a:avLst/>
          </a:prstGeom>
          <a:noFill/>
          <a:ln w="9525">
            <a:noFill/>
          </a:ln>
        </p:spPr>
        <p:txBody>
          <a:bodyPr wrap="square" anchor="t">
            <a:spAutoFit/>
          </a:bodyPr>
          <a:lstStyle/>
          <a:p>
            <a:r>
              <a:rPr lang="zh-CN" altLang="zh-CN" sz="2800" dirty="0"/>
              <a:t>启发式算法主要用于解决大量的实际应用问题。目前，这些算法在理论和实际应用方面得到了较大的发展。无论这些算法是怎样产生的，它们有一个共同的目标——求</a:t>
            </a:r>
            <a:r>
              <a:rPr lang="en-US" altLang="zh-CN" sz="2800" dirty="0"/>
              <a:t>NP</a:t>
            </a:r>
            <a:r>
              <a:rPr lang="zh-CN" altLang="zh-CN" sz="2800" dirty="0"/>
              <a:t>难题组合优化问题的全局最优解。虽然有这些目标，但</a:t>
            </a:r>
            <a:r>
              <a:rPr lang="en-US" altLang="zh-CN" sz="2800" dirty="0"/>
              <a:t>NP</a:t>
            </a:r>
            <a:r>
              <a:rPr lang="zh-CN" altLang="zh-CN" sz="2800" dirty="0"/>
              <a:t>难题理论限制它们只能以启发式的算法去求解实际问题。而启发式算法使得能在可接受的计算费用内去寻找尽可能好的解，但不一定能保证所得解的可行性和最优性，甚至在多数情况下，无法描述所得解与最优解的近似程度。</a:t>
            </a:r>
          </a:p>
        </p:txBody>
      </p:sp>
    </p:spTree>
    <p:extLst>
      <p:ext uri="{BB962C8B-B14F-4D97-AF65-F5344CB8AC3E}">
        <p14:creationId xmlns:p14="http://schemas.microsoft.com/office/powerpoint/2010/main" val="348236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0"/>
      <p:bldP spid="2050"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F040AFC-F508-4925-B548-2B2B5DA040B0}"/>
              </a:ext>
            </a:extLst>
          </p:cNvPr>
          <p:cNvSpPr/>
          <p:nvPr/>
        </p:nvSpPr>
        <p:spPr>
          <a:xfrm>
            <a:off x="539552" y="1844824"/>
            <a:ext cx="7848872" cy="2677656"/>
          </a:xfrm>
          <a:prstGeom prst="rect">
            <a:avLst/>
          </a:prstGeom>
        </p:spPr>
        <p:txBody>
          <a:bodyPr wrap="square">
            <a:spAutoFit/>
          </a:bodyPr>
          <a:lstStyle/>
          <a:p>
            <a:r>
              <a:rPr lang="zh-CN" altLang="zh-CN" sz="2400" dirty="0"/>
              <a:t>函数</a:t>
            </a:r>
            <a:r>
              <a:rPr lang="en-US" altLang="zh-CN" sz="2400" dirty="0"/>
              <a:t>perturb</a:t>
            </a:r>
            <a:r>
              <a:rPr lang="zh-CN" altLang="zh-CN" sz="2400" dirty="0"/>
              <a:t>定义了两种生成邻解的方式，一种是“逆序”，另一种为“对调”。当参数</a:t>
            </a:r>
            <a:r>
              <a:rPr lang="en-US" altLang="zh-CN" sz="2400" dirty="0"/>
              <a:t>method</a:t>
            </a:r>
            <a:r>
              <a:rPr lang="zh-CN" altLang="zh-CN" sz="2400" dirty="0"/>
              <a:t>为“</a:t>
            </a:r>
            <a:r>
              <a:rPr lang="en-US" altLang="zh-CN" sz="2400" dirty="0"/>
              <a:t>reverse</a:t>
            </a:r>
            <a:r>
              <a:rPr lang="zh-CN" altLang="zh-CN" sz="2400" dirty="0"/>
              <a:t>”时，生成邻解的方式为“逆序”，随机选择路径中的两个城市，并将两个城市间的子路径逆向排序顺序生成新解；当参数</a:t>
            </a:r>
            <a:r>
              <a:rPr lang="en-US" altLang="zh-CN" sz="2400" dirty="0"/>
              <a:t>method</a:t>
            </a:r>
            <a:r>
              <a:rPr lang="zh-CN" altLang="zh-CN" sz="2400" dirty="0"/>
              <a:t>为“</a:t>
            </a:r>
            <a:r>
              <a:rPr lang="en-US" altLang="zh-CN" sz="2400" dirty="0"/>
              <a:t>swap</a:t>
            </a:r>
            <a:r>
              <a:rPr lang="zh-CN" altLang="zh-CN" sz="2400" dirty="0"/>
              <a:t>”时，生成邻解的方式为“对调”。随机选择路径中的两个城市，并将两个城市间的子路径逆向排序顺序生成新解。</a:t>
            </a:r>
          </a:p>
        </p:txBody>
      </p:sp>
      <p:sp>
        <p:nvSpPr>
          <p:cNvPr id="9" name="Text Box 2">
            <a:extLst>
              <a:ext uri="{FF2B5EF4-FFF2-40B4-BE49-F238E27FC236}">
                <a16:creationId xmlns:a16="http://schemas.microsoft.com/office/drawing/2014/main" id="{43311865-6904-4199-A3E2-143AB119F713}"/>
              </a:ext>
            </a:extLst>
          </p:cNvPr>
          <p:cNvSpPr txBox="1"/>
          <p:nvPr/>
        </p:nvSpPr>
        <p:spPr>
          <a:xfrm>
            <a:off x="107504" y="463550"/>
            <a:ext cx="3672408"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5.2 </a:t>
            </a:r>
            <a:r>
              <a:rPr lang="zh-CN" altLang="en-US" sz="3200" b="1" dirty="0">
                <a:solidFill>
                  <a:srgbClr val="000000"/>
                </a:solidFill>
                <a:latin typeface="Times New Roman" panose="02020603050405020304" charset="0"/>
                <a:ea typeface="楷体_GB2312" pitchFamily="49" charset="-122"/>
              </a:rPr>
              <a:t>模拟退火算法</a:t>
            </a:r>
            <a:endParaRPr lang="zh-CN" altLang="zh-CN" sz="3200" b="1" dirty="0">
              <a:solidFill>
                <a:srgbClr val="000000"/>
              </a:solidFill>
              <a:latin typeface="Times New Roman" panose="02020603050405020304" charset="0"/>
              <a:ea typeface="楷体_GB2312" pitchFamily="49" charset="-122"/>
            </a:endParaRPr>
          </a:p>
        </p:txBody>
      </p:sp>
    </p:spTree>
    <p:extLst>
      <p:ext uri="{BB962C8B-B14F-4D97-AF65-F5344CB8AC3E}">
        <p14:creationId xmlns:p14="http://schemas.microsoft.com/office/powerpoint/2010/main" val="71623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9"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024336"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5.3 </a:t>
            </a:r>
            <a:r>
              <a:rPr lang="zh-CN" altLang="en-US" sz="3200" b="1" dirty="0">
                <a:solidFill>
                  <a:srgbClr val="000000"/>
                </a:solidFill>
                <a:latin typeface="Times New Roman" panose="02020603050405020304" charset="0"/>
                <a:ea typeface="楷体_GB2312" pitchFamily="49" charset="-122"/>
              </a:rPr>
              <a:t>遗传算法</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467544" y="1196752"/>
            <a:ext cx="8208912" cy="3908762"/>
          </a:xfrm>
          <a:prstGeom prst="rect">
            <a:avLst/>
          </a:prstGeom>
          <a:noFill/>
          <a:ln w="9525">
            <a:noFill/>
          </a:ln>
        </p:spPr>
        <p:txBody>
          <a:bodyPr wrap="square" anchor="t">
            <a:spAutoFit/>
          </a:bodyPr>
          <a:lstStyle/>
          <a:p>
            <a:pPr algn="ctr"/>
            <a:r>
              <a:rPr lang="zh-CN" altLang="zh-CN" sz="3200" b="1" dirty="0"/>
              <a:t>算法介绍</a:t>
            </a:r>
          </a:p>
          <a:p>
            <a:r>
              <a:rPr lang="zh-CN" altLang="zh-CN" sz="2400" dirty="0"/>
              <a:t>遗传算法（</a:t>
            </a:r>
            <a:r>
              <a:rPr lang="en-US" altLang="zh-CN" sz="2400" dirty="0"/>
              <a:t>Genetic Algorithm</a:t>
            </a:r>
            <a:r>
              <a:rPr lang="zh-CN" altLang="zh-CN" sz="2400" dirty="0"/>
              <a:t>）是由美国的</a:t>
            </a:r>
            <a:r>
              <a:rPr lang="en-US" altLang="zh-CN" sz="2400" dirty="0" err="1"/>
              <a:t>J·Holland</a:t>
            </a:r>
            <a:r>
              <a:rPr lang="zh-CN" altLang="zh-CN" sz="2400" dirty="0"/>
              <a:t>教授于</a:t>
            </a:r>
            <a:r>
              <a:rPr lang="en-US" altLang="zh-CN" sz="2400" dirty="0"/>
              <a:t>1975</a:t>
            </a:r>
            <a:r>
              <a:rPr lang="zh-CN" altLang="zh-CN" sz="2400" dirty="0"/>
              <a:t>年首先提出的，是计算数学中用于解决最优化的搜索算法。遗传算法最初是借鉴了进化生物学中的一些现象而发展起来的，这些现象包括遗传，突变，自然选择（适者生存，优胜劣汰遗传机制）以及杂交等。在遗传算法中，问题域中的可能解被看作是群体的个体。对于一个最优化问题，一定数量的候选解（称为个体）的抽象表示（称为染色体）的种群向更好的解进化。传统上，采用二进制将个体编码成符号串形式（即</a:t>
            </a:r>
            <a:r>
              <a:rPr lang="en-US" altLang="zh-CN" sz="2400" dirty="0"/>
              <a:t>0</a:t>
            </a:r>
            <a:r>
              <a:rPr lang="zh-CN" altLang="zh-CN" sz="2400" dirty="0"/>
              <a:t>和</a:t>
            </a:r>
            <a:r>
              <a:rPr lang="en-US" altLang="zh-CN" sz="2400" dirty="0"/>
              <a:t>1</a:t>
            </a:r>
            <a:r>
              <a:rPr lang="zh-CN" altLang="zh-CN" sz="2400" dirty="0"/>
              <a:t>的串），但也可以用其他表示方法。</a:t>
            </a:r>
          </a:p>
        </p:txBody>
      </p:sp>
    </p:spTree>
    <p:extLst>
      <p:ext uri="{BB962C8B-B14F-4D97-AF65-F5344CB8AC3E}">
        <p14:creationId xmlns:p14="http://schemas.microsoft.com/office/powerpoint/2010/main" val="390097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1000"/>
                                        <p:tgtEl>
                                          <p:spTgt spid="2050"/>
                                        </p:tgtEl>
                                      </p:cBhvr>
                                    </p:animEffect>
                                    <p:anim calcmode="lin" valueType="num">
                                      <p:cBhvr>
                                        <p:cTn id="14" dur="1000" fill="hold"/>
                                        <p:tgtEl>
                                          <p:spTgt spid="2050"/>
                                        </p:tgtEl>
                                        <p:attrNameLst>
                                          <p:attrName>ppt_x</p:attrName>
                                        </p:attrNameLst>
                                      </p:cBhvr>
                                      <p:tavLst>
                                        <p:tav tm="0">
                                          <p:val>
                                            <p:strVal val="#ppt_x"/>
                                          </p:val>
                                        </p:tav>
                                        <p:tav tm="100000">
                                          <p:val>
                                            <p:strVal val="#ppt_x"/>
                                          </p:val>
                                        </p:tav>
                                      </p:tavLst>
                                    </p:anim>
                                    <p:anim calcmode="lin" valueType="num">
                                      <p:cBhvr>
                                        <p:cTn id="15"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024336"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5.3 </a:t>
            </a:r>
            <a:r>
              <a:rPr lang="zh-CN" altLang="en-US" sz="3200" b="1" dirty="0">
                <a:solidFill>
                  <a:srgbClr val="000000"/>
                </a:solidFill>
                <a:latin typeface="Times New Roman" panose="02020603050405020304" charset="0"/>
                <a:ea typeface="楷体_GB2312" pitchFamily="49" charset="-122"/>
              </a:rPr>
              <a:t>遗传算法</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395536" y="1268760"/>
            <a:ext cx="8208912" cy="3108543"/>
          </a:xfrm>
          <a:prstGeom prst="rect">
            <a:avLst/>
          </a:prstGeom>
          <a:noFill/>
          <a:ln w="9525">
            <a:noFill/>
          </a:ln>
        </p:spPr>
        <p:txBody>
          <a:bodyPr wrap="square" anchor="t">
            <a:spAutoFit/>
          </a:bodyPr>
          <a:lstStyle/>
          <a:p>
            <a:pPr indent="720000"/>
            <a:r>
              <a:rPr lang="zh-CN" altLang="zh-CN" sz="2800" dirty="0"/>
              <a:t>进化从完全随机个体的种群开始，之后一代一代发生。在每一代中，整个种群的适应度被评价，基于它们的适应度，从当前种群中随机地择优选择多个个体。通过杂交和突变产生新的生命种群，该种群在算法的下一次迭代中成为当前种群。从而不断得到更优的群体，同时搜索优化群体中的最优个体，求得满足要求的最优解。</a:t>
            </a:r>
          </a:p>
        </p:txBody>
      </p:sp>
    </p:spTree>
    <p:extLst>
      <p:ext uri="{BB962C8B-B14F-4D97-AF65-F5344CB8AC3E}">
        <p14:creationId xmlns:p14="http://schemas.microsoft.com/office/powerpoint/2010/main" val="105494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2000"/>
                                        <p:tgtEl>
                                          <p:spTgt spid="205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050">
                                            <p:txEl>
                                              <p:pRg st="0" end="0"/>
                                            </p:txEl>
                                          </p:spTgt>
                                        </p:tgtEl>
                                        <p:attrNameLst>
                                          <p:attrName>style.visibility</p:attrName>
                                        </p:attrNameLst>
                                      </p:cBhvr>
                                      <p:to>
                                        <p:strVal val="visible"/>
                                      </p:to>
                                    </p:set>
                                    <p:animEffect transition="in" filter="fade">
                                      <p:cBhvr>
                                        <p:cTn id="18" dur="1000"/>
                                        <p:tgtEl>
                                          <p:spTgt spid="2050">
                                            <p:txEl>
                                              <p:pRg st="0" end="0"/>
                                            </p:txEl>
                                          </p:spTgt>
                                        </p:tgtEl>
                                      </p:cBhvr>
                                    </p:animEffect>
                                    <p:anim calcmode="lin" valueType="num">
                                      <p:cBhvr>
                                        <p:cTn id="19" dur="1000" fill="hold"/>
                                        <p:tgtEl>
                                          <p:spTgt spid="2050">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205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0"/>
      <p:bldP spid="2050"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024336"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5.3 </a:t>
            </a:r>
            <a:r>
              <a:rPr lang="zh-CN" altLang="en-US" sz="3200" b="1" dirty="0">
                <a:solidFill>
                  <a:srgbClr val="000000"/>
                </a:solidFill>
                <a:latin typeface="Times New Roman" panose="02020603050405020304" charset="0"/>
                <a:ea typeface="楷体_GB2312" pitchFamily="49" charset="-122"/>
              </a:rPr>
              <a:t>遗传算法</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395536" y="1268760"/>
            <a:ext cx="8208912" cy="4832092"/>
          </a:xfrm>
          <a:prstGeom prst="rect">
            <a:avLst/>
          </a:prstGeom>
          <a:noFill/>
          <a:ln w="9525">
            <a:noFill/>
          </a:ln>
        </p:spPr>
        <p:txBody>
          <a:bodyPr wrap="square" anchor="t">
            <a:spAutoFit/>
          </a:bodyPr>
          <a:lstStyle/>
          <a:p>
            <a:r>
              <a:rPr lang="zh-CN" altLang="zh-CN" sz="2800" dirty="0"/>
              <a:t>遗传算法可分为以下基本步骤。</a:t>
            </a:r>
          </a:p>
          <a:p>
            <a:r>
              <a:rPr lang="zh-CN" altLang="zh-CN" sz="2800" dirty="0"/>
              <a:t>（</a:t>
            </a:r>
            <a:r>
              <a:rPr lang="en-US" altLang="zh-CN" sz="2800" dirty="0"/>
              <a:t>1</a:t>
            </a:r>
            <a:r>
              <a:rPr lang="zh-CN" altLang="zh-CN" sz="2800" dirty="0"/>
              <a:t>）初始化：初始化进化代数计数器</a:t>
            </a:r>
            <a:r>
              <a:rPr lang="en-US" altLang="zh-CN" sz="2800" i="1" dirty="0"/>
              <a:t>t</a:t>
            </a:r>
            <a:r>
              <a:rPr lang="en-US" altLang="zh-CN" sz="2800" dirty="0"/>
              <a:t>←0</a:t>
            </a:r>
            <a:r>
              <a:rPr lang="zh-CN" altLang="zh-CN" sz="2800" dirty="0"/>
              <a:t>，最大进化代数</a:t>
            </a:r>
            <a:r>
              <a:rPr lang="en-US" altLang="zh-CN" sz="2800" i="1" dirty="0"/>
              <a:t>T</a:t>
            </a:r>
            <a:r>
              <a:rPr lang="zh-CN" altLang="zh-CN" sz="2800" dirty="0"/>
              <a:t>。随机生成</a:t>
            </a:r>
            <a:r>
              <a:rPr lang="en-US" altLang="zh-CN" sz="2800" i="1" dirty="0"/>
              <a:t>M</a:t>
            </a:r>
            <a:r>
              <a:rPr lang="zh-CN" altLang="zh-CN" sz="2800" dirty="0"/>
              <a:t>个个体作为初始体</a:t>
            </a:r>
            <a:r>
              <a:rPr lang="en-US" altLang="zh-CN" sz="2800" i="1" dirty="0"/>
              <a:t>P</a:t>
            </a:r>
            <a:r>
              <a:rPr lang="en-US" altLang="zh-CN" sz="2800" dirty="0"/>
              <a:t> (</a:t>
            </a:r>
            <a:r>
              <a:rPr lang="en-US" altLang="zh-CN" sz="2800" i="1" dirty="0"/>
              <a:t>t</a:t>
            </a:r>
            <a:r>
              <a:rPr lang="en-US" altLang="zh-CN" sz="2800" dirty="0"/>
              <a:t>)</a:t>
            </a:r>
            <a:r>
              <a:rPr lang="zh-CN" altLang="zh-CN" sz="2800" dirty="0"/>
              <a:t>，始群体</a:t>
            </a:r>
            <a:r>
              <a:rPr lang="en-US" altLang="zh-CN" sz="2800" i="1" dirty="0"/>
              <a:t>P</a:t>
            </a:r>
            <a:r>
              <a:rPr lang="zh-CN" altLang="zh-CN" sz="2800" dirty="0"/>
              <a:t>。</a:t>
            </a:r>
          </a:p>
          <a:p>
            <a:r>
              <a:rPr lang="zh-CN" altLang="zh-CN" sz="2800" dirty="0"/>
              <a:t>（</a:t>
            </a:r>
            <a:r>
              <a:rPr lang="en-US" altLang="zh-CN" sz="2800" dirty="0"/>
              <a:t>2</a:t>
            </a:r>
            <a:r>
              <a:rPr lang="zh-CN" altLang="zh-CN" sz="2800" dirty="0"/>
              <a:t>）个体评价：计算</a:t>
            </a:r>
            <a:r>
              <a:rPr lang="en-US" altLang="zh-CN" sz="2800" i="1" dirty="0"/>
              <a:t>P</a:t>
            </a:r>
            <a:r>
              <a:rPr lang="en-US" altLang="zh-CN" sz="2800" dirty="0"/>
              <a:t>(</a:t>
            </a:r>
            <a:r>
              <a:rPr lang="en-US" altLang="zh-CN" sz="2800" i="1" dirty="0"/>
              <a:t>t</a:t>
            </a:r>
            <a:r>
              <a:rPr lang="en-US" altLang="zh-CN" sz="2800" dirty="0"/>
              <a:t>)</a:t>
            </a:r>
            <a:r>
              <a:rPr lang="zh-CN" altLang="zh-CN" sz="2800" dirty="0"/>
              <a:t>中每个个体的适应度值。</a:t>
            </a:r>
          </a:p>
          <a:p>
            <a:r>
              <a:rPr lang="zh-CN" altLang="zh-CN" sz="2800" dirty="0"/>
              <a:t>（</a:t>
            </a:r>
            <a:r>
              <a:rPr lang="en-US" altLang="zh-CN" sz="2800" dirty="0"/>
              <a:t>3</a:t>
            </a:r>
            <a:r>
              <a:rPr lang="zh-CN" altLang="zh-CN" sz="2800" dirty="0"/>
              <a:t>）选择运算：将选择算子作用于群体。</a:t>
            </a:r>
          </a:p>
          <a:p>
            <a:r>
              <a:rPr lang="zh-CN" altLang="zh-CN" sz="2800" dirty="0"/>
              <a:t>（</a:t>
            </a:r>
            <a:r>
              <a:rPr lang="en-US" altLang="zh-CN" sz="2800" dirty="0"/>
              <a:t>4</a:t>
            </a:r>
            <a:r>
              <a:rPr lang="zh-CN" altLang="zh-CN" sz="2800" dirty="0"/>
              <a:t>）交叉运算：将交叉算子作用于群体。</a:t>
            </a:r>
          </a:p>
          <a:p>
            <a:r>
              <a:rPr lang="zh-CN" altLang="zh-CN" sz="2800" dirty="0"/>
              <a:t>（</a:t>
            </a:r>
            <a:r>
              <a:rPr lang="en-US" altLang="zh-CN" sz="2800" dirty="0"/>
              <a:t>5</a:t>
            </a:r>
            <a:r>
              <a:rPr lang="zh-CN" altLang="zh-CN" sz="2800" dirty="0"/>
              <a:t>）变异运算：将变异算子作用于群体，并通过以上运算得到下一代群体</a:t>
            </a:r>
            <a:r>
              <a:rPr lang="en-US" altLang="zh-CN" sz="2800" i="1" dirty="0"/>
              <a:t>P</a:t>
            </a:r>
            <a:r>
              <a:rPr lang="en-US" altLang="zh-CN" sz="2800" dirty="0"/>
              <a:t>(</a:t>
            </a:r>
            <a:r>
              <a:rPr lang="en-US" altLang="zh-CN" sz="2800" i="1" dirty="0"/>
              <a:t>t</a:t>
            </a:r>
            <a:r>
              <a:rPr lang="en-US" altLang="zh-CN" sz="2800" dirty="0"/>
              <a:t>+1)</a:t>
            </a:r>
            <a:r>
              <a:rPr lang="zh-CN" altLang="zh-CN" sz="2800" dirty="0"/>
              <a:t>。</a:t>
            </a:r>
          </a:p>
          <a:p>
            <a:r>
              <a:rPr lang="zh-CN" altLang="zh-CN" sz="2800" dirty="0"/>
              <a:t>（</a:t>
            </a:r>
            <a:r>
              <a:rPr lang="en-US" altLang="zh-CN" sz="2800" dirty="0"/>
              <a:t>6</a:t>
            </a:r>
            <a:r>
              <a:rPr lang="zh-CN" altLang="zh-CN" sz="2800" dirty="0"/>
              <a:t>）终止条件：如果 </a:t>
            </a:r>
            <a:r>
              <a:rPr lang="en-US" altLang="zh-CN" sz="2800" i="1" dirty="0"/>
              <a:t>t</a:t>
            </a:r>
            <a:r>
              <a:rPr lang="en-US" altLang="zh-CN" sz="2800" dirty="0"/>
              <a:t> </a:t>
            </a:r>
            <a:r>
              <a:rPr lang="en-US" altLang="zh-CN" sz="2800" dirty="0">
                <a:sym typeface="Symbol"/>
              </a:rPr>
              <a:t></a:t>
            </a:r>
            <a:r>
              <a:rPr lang="en-US" altLang="zh-CN" sz="2800" dirty="0"/>
              <a:t> </a:t>
            </a:r>
            <a:r>
              <a:rPr lang="en-US" altLang="zh-CN" sz="2800" i="1" dirty="0"/>
              <a:t>T</a:t>
            </a:r>
            <a:r>
              <a:rPr lang="zh-CN" altLang="zh-CN" sz="2800" dirty="0"/>
              <a:t>，则</a:t>
            </a:r>
            <a:r>
              <a:rPr lang="en-US" altLang="zh-CN" sz="2800" i="1" dirty="0"/>
              <a:t>t</a:t>
            </a:r>
            <a:r>
              <a:rPr lang="en-US" altLang="zh-CN" sz="2800" dirty="0"/>
              <a:t> ←</a:t>
            </a:r>
            <a:r>
              <a:rPr lang="en-US" altLang="zh-CN" sz="2800" i="1" dirty="0"/>
              <a:t>t</a:t>
            </a:r>
            <a:r>
              <a:rPr lang="en-US" altLang="zh-CN" sz="2800" dirty="0"/>
              <a:t> + 1</a:t>
            </a:r>
            <a:r>
              <a:rPr lang="zh-CN" altLang="zh-CN" sz="2800" dirty="0"/>
              <a:t>并跳转到第</a:t>
            </a:r>
            <a:r>
              <a:rPr lang="en-US" altLang="zh-CN" sz="2800" dirty="0"/>
              <a:t>2</a:t>
            </a:r>
            <a:r>
              <a:rPr lang="zh-CN" altLang="zh-CN" sz="2800" dirty="0"/>
              <a:t>步；否则输出</a:t>
            </a:r>
            <a:r>
              <a:rPr lang="en-US" altLang="zh-CN" sz="2800" i="1" dirty="0"/>
              <a:t>P</a:t>
            </a:r>
            <a:r>
              <a:rPr lang="en-US" altLang="zh-CN" sz="2800" dirty="0"/>
              <a:t> (</a:t>
            </a:r>
            <a:r>
              <a:rPr lang="en-US" altLang="zh-CN" sz="2800" i="1" dirty="0"/>
              <a:t>t</a:t>
            </a:r>
            <a:r>
              <a:rPr lang="en-US" altLang="zh-CN" sz="2800" dirty="0"/>
              <a:t>)</a:t>
            </a:r>
            <a:r>
              <a:rPr lang="zh-CN" altLang="zh-CN" sz="2800" dirty="0"/>
              <a:t>中的最优解。</a:t>
            </a:r>
          </a:p>
        </p:txBody>
      </p:sp>
    </p:spTree>
    <p:extLst>
      <p:ext uri="{BB962C8B-B14F-4D97-AF65-F5344CB8AC3E}">
        <p14:creationId xmlns:p14="http://schemas.microsoft.com/office/powerpoint/2010/main" val="105494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024336"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5.3 </a:t>
            </a:r>
            <a:r>
              <a:rPr lang="zh-CN" altLang="en-US" sz="3200" b="1" dirty="0">
                <a:solidFill>
                  <a:srgbClr val="000000"/>
                </a:solidFill>
                <a:latin typeface="Times New Roman" panose="02020603050405020304" charset="0"/>
                <a:ea typeface="楷体_GB2312" pitchFamily="49" charset="-122"/>
              </a:rPr>
              <a:t>遗传算法</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395536" y="1268760"/>
            <a:ext cx="8208912" cy="4401205"/>
          </a:xfrm>
          <a:prstGeom prst="rect">
            <a:avLst/>
          </a:prstGeom>
          <a:noFill/>
          <a:ln w="9525">
            <a:noFill/>
          </a:ln>
        </p:spPr>
        <p:txBody>
          <a:bodyPr wrap="square" anchor="t">
            <a:spAutoFit/>
          </a:bodyPr>
          <a:lstStyle/>
          <a:p>
            <a:r>
              <a:rPr lang="zh-CN" altLang="zh-CN" sz="2800" dirty="0"/>
              <a:t>基本遗传算法的五个组成部分如下。</a:t>
            </a:r>
          </a:p>
          <a:p>
            <a:r>
              <a:rPr lang="zh-CN" altLang="zh-CN" sz="2800" dirty="0"/>
              <a:t>（</a:t>
            </a:r>
            <a:r>
              <a:rPr lang="en-US" altLang="zh-CN" sz="2800" dirty="0"/>
              <a:t>1</a:t>
            </a:r>
            <a:r>
              <a:rPr lang="zh-CN" altLang="zh-CN" sz="2800" dirty="0"/>
              <a:t>）</a:t>
            </a:r>
            <a:r>
              <a:rPr lang="zh-CN" altLang="zh-CN" sz="2800" dirty="0">
                <a:solidFill>
                  <a:srgbClr val="FF0000"/>
                </a:solidFill>
              </a:rPr>
              <a:t>编码</a:t>
            </a:r>
            <a:r>
              <a:rPr lang="zh-CN" altLang="zh-CN" sz="2800" dirty="0"/>
              <a:t>：正如研究生物遗传是从染色体着手，而染色体则是由基因排成的串，遗传算法中，首要问题就是如何通过某种编码机制把对象抽象为由特定符号按一定顺序排成的串（解的形式）。编码影响到交叉，变异等运算，很大程度上决定了遗传进化的效率。在基本遗传算法（</a:t>
            </a:r>
            <a:r>
              <a:rPr lang="en-US" altLang="zh-CN" sz="2800" dirty="0"/>
              <a:t>SGA</a:t>
            </a:r>
            <a:r>
              <a:rPr lang="zh-CN" altLang="zh-CN" sz="2800" dirty="0"/>
              <a:t>）使用上，二进制串进行编码，每个基因值为符号</a:t>
            </a:r>
            <a:r>
              <a:rPr lang="en-US" altLang="zh-CN" sz="2800" dirty="0"/>
              <a:t> 0</a:t>
            </a:r>
            <a:r>
              <a:rPr lang="zh-CN" altLang="zh-CN" sz="2800" dirty="0"/>
              <a:t>和</a:t>
            </a:r>
            <a:r>
              <a:rPr lang="en-US" altLang="zh-CN" sz="2800" dirty="0"/>
              <a:t>1</a:t>
            </a:r>
            <a:r>
              <a:rPr lang="zh-CN" altLang="zh-CN" sz="2800" dirty="0"/>
              <a:t>所组成的二进制数。针对不同的问题，可以适当选择其他编码形式，如格雷编码，实数编码，符号编码。</a:t>
            </a:r>
          </a:p>
        </p:txBody>
      </p:sp>
    </p:spTree>
    <p:extLst>
      <p:ext uri="{BB962C8B-B14F-4D97-AF65-F5344CB8AC3E}">
        <p14:creationId xmlns:p14="http://schemas.microsoft.com/office/powerpoint/2010/main" val="105494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p:cTn id="13" dur="500" fill="hold"/>
                                        <p:tgtEl>
                                          <p:spTgt spid="2050"/>
                                        </p:tgtEl>
                                        <p:attrNameLst>
                                          <p:attrName>ppt_w</p:attrName>
                                        </p:attrNameLst>
                                      </p:cBhvr>
                                      <p:tavLst>
                                        <p:tav tm="0">
                                          <p:val>
                                            <p:fltVal val="0"/>
                                          </p:val>
                                        </p:tav>
                                        <p:tav tm="100000">
                                          <p:val>
                                            <p:strVal val="#ppt_w"/>
                                          </p:val>
                                        </p:tav>
                                      </p:tavLst>
                                    </p:anim>
                                    <p:anim calcmode="lin" valueType="num">
                                      <p:cBhvr>
                                        <p:cTn id="14" dur="500" fill="hold"/>
                                        <p:tgtEl>
                                          <p:spTgt spid="2050"/>
                                        </p:tgtEl>
                                        <p:attrNameLst>
                                          <p:attrName>ppt_h</p:attrName>
                                        </p:attrNameLst>
                                      </p:cBhvr>
                                      <p:tavLst>
                                        <p:tav tm="0">
                                          <p:val>
                                            <p:fltVal val="0"/>
                                          </p:val>
                                        </p:tav>
                                        <p:tav tm="100000">
                                          <p:val>
                                            <p:strVal val="#ppt_h"/>
                                          </p:val>
                                        </p:tav>
                                      </p:tavLst>
                                    </p:anim>
                                    <p:animEffect transition="in" filter="fade">
                                      <p:cBhvr>
                                        <p:cTn id="1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024336"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5.3 </a:t>
            </a:r>
            <a:r>
              <a:rPr lang="zh-CN" altLang="en-US" sz="3200" b="1" dirty="0">
                <a:solidFill>
                  <a:srgbClr val="000000"/>
                </a:solidFill>
                <a:latin typeface="Times New Roman" panose="02020603050405020304" charset="0"/>
                <a:ea typeface="楷体_GB2312" pitchFamily="49" charset="-122"/>
              </a:rPr>
              <a:t>遗传算法</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395536" y="1268760"/>
            <a:ext cx="8208912" cy="4401205"/>
          </a:xfrm>
          <a:prstGeom prst="rect">
            <a:avLst/>
          </a:prstGeom>
          <a:noFill/>
          <a:ln w="9525">
            <a:noFill/>
          </a:ln>
        </p:spPr>
        <p:txBody>
          <a:bodyPr wrap="square" anchor="t">
            <a:spAutoFit/>
          </a:bodyPr>
          <a:lstStyle/>
          <a:p>
            <a:r>
              <a:rPr lang="zh-CN" altLang="zh-CN" sz="2800" dirty="0"/>
              <a:t>（</a:t>
            </a:r>
            <a:r>
              <a:rPr lang="en-US" altLang="zh-CN" sz="2800" dirty="0"/>
              <a:t>2</a:t>
            </a:r>
            <a:r>
              <a:rPr lang="zh-CN" altLang="zh-CN" sz="2800" dirty="0"/>
              <a:t>）</a:t>
            </a:r>
            <a:r>
              <a:rPr lang="zh-CN" altLang="zh-CN" sz="2800" dirty="0">
                <a:solidFill>
                  <a:srgbClr val="FF0000"/>
                </a:solidFill>
              </a:rPr>
              <a:t>适应度函数</a:t>
            </a:r>
            <a:r>
              <a:rPr lang="zh-CN" altLang="zh-CN" sz="2800" dirty="0"/>
              <a:t>：适应度函数也称评价函数。是根据目标函数确定的用于区分群体中个体好坏的标准。适应度函数是遗传算法进化过程的驱动力，也是对个体的优胜劣汰的唯一依据。它的设计应结合求解问题本身的要求而定。一般情况下适应度是非负的，并且总是希望适应度越大越好（适应度值与解的优劣成反比例）。通常适应度函数可以由目标函数直接或间接改造得到。比如，目标函数或目标函数的倒数、相反数经常被直接用作适应度函数。适应度函数不应过于复杂，以便于计算机的快速计算。</a:t>
            </a:r>
          </a:p>
        </p:txBody>
      </p:sp>
    </p:spTree>
    <p:extLst>
      <p:ext uri="{BB962C8B-B14F-4D97-AF65-F5344CB8AC3E}">
        <p14:creationId xmlns:p14="http://schemas.microsoft.com/office/powerpoint/2010/main" val="105494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p:cTn id="13" dur="500" fill="hold"/>
                                        <p:tgtEl>
                                          <p:spTgt spid="2050"/>
                                        </p:tgtEl>
                                        <p:attrNameLst>
                                          <p:attrName>ppt_w</p:attrName>
                                        </p:attrNameLst>
                                      </p:cBhvr>
                                      <p:tavLst>
                                        <p:tav tm="0">
                                          <p:val>
                                            <p:fltVal val="0"/>
                                          </p:val>
                                        </p:tav>
                                        <p:tav tm="100000">
                                          <p:val>
                                            <p:strVal val="#ppt_w"/>
                                          </p:val>
                                        </p:tav>
                                      </p:tavLst>
                                    </p:anim>
                                    <p:anim calcmode="lin" valueType="num">
                                      <p:cBhvr>
                                        <p:cTn id="14" dur="500" fill="hold"/>
                                        <p:tgtEl>
                                          <p:spTgt spid="2050"/>
                                        </p:tgtEl>
                                        <p:attrNameLst>
                                          <p:attrName>ppt_h</p:attrName>
                                        </p:attrNameLst>
                                      </p:cBhvr>
                                      <p:tavLst>
                                        <p:tav tm="0">
                                          <p:val>
                                            <p:fltVal val="0"/>
                                          </p:val>
                                        </p:tav>
                                        <p:tav tm="100000">
                                          <p:val>
                                            <p:strVal val="#ppt_h"/>
                                          </p:val>
                                        </p:tav>
                                      </p:tavLst>
                                    </p:anim>
                                    <p:animEffect transition="in" filter="fade">
                                      <p:cBhvr>
                                        <p:cTn id="1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024336"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5.3 </a:t>
            </a:r>
            <a:r>
              <a:rPr lang="zh-CN" altLang="en-US" sz="3200" b="1" dirty="0">
                <a:solidFill>
                  <a:srgbClr val="000000"/>
                </a:solidFill>
                <a:latin typeface="Times New Roman" panose="02020603050405020304" charset="0"/>
                <a:ea typeface="楷体_GB2312" pitchFamily="49" charset="-122"/>
              </a:rPr>
              <a:t>遗传算法</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245586" y="1048325"/>
            <a:ext cx="5256584" cy="3693319"/>
          </a:xfrm>
          <a:prstGeom prst="rect">
            <a:avLst/>
          </a:prstGeom>
          <a:noFill/>
          <a:ln w="9525">
            <a:noFill/>
          </a:ln>
        </p:spPr>
        <p:txBody>
          <a:bodyPr wrap="square" anchor="t">
            <a:spAutoFit/>
          </a:bodyPr>
          <a:lstStyle/>
          <a:p>
            <a:r>
              <a:rPr lang="zh-CN" altLang="zh-CN" sz="2600" dirty="0"/>
              <a:t>（</a:t>
            </a:r>
            <a:r>
              <a:rPr lang="en-US" altLang="zh-CN" sz="2600" dirty="0"/>
              <a:t>3</a:t>
            </a:r>
            <a:r>
              <a:rPr lang="zh-CN" altLang="zh-CN" sz="2600" dirty="0"/>
              <a:t>）</a:t>
            </a:r>
            <a:r>
              <a:rPr lang="zh-CN" altLang="zh-CN" sz="2600" dirty="0">
                <a:solidFill>
                  <a:srgbClr val="FF0000"/>
                </a:solidFill>
              </a:rPr>
              <a:t>选择算子</a:t>
            </a:r>
            <a:r>
              <a:rPr lang="zh-CN" altLang="zh-CN" sz="2600" dirty="0"/>
              <a:t>：选择运算的使用是对个体进行优胜劣汰；从父代群体中选取一些适应度高的个体，遗传到下一代群体。适应度高的个体被遗传到下一代群体中的概率大；适应度低的个体，被遗传到下一代群体中的概率小。基本遗传算法中选择算子采用轮盘赌选择方法，图</a:t>
            </a:r>
            <a:r>
              <a:rPr lang="en-US" altLang="zh-CN" sz="2600" dirty="0"/>
              <a:t>4-70</a:t>
            </a:r>
            <a:r>
              <a:rPr lang="zh-CN" altLang="zh-CN" sz="2600" dirty="0"/>
              <a:t>所示为轮盘赌示意图。</a:t>
            </a:r>
          </a:p>
        </p:txBody>
      </p:sp>
      <p:pic>
        <p:nvPicPr>
          <p:cNvPr id="4" name="图片 3"/>
          <p:cNvPicPr/>
          <p:nvPr/>
        </p:nvPicPr>
        <p:blipFill>
          <a:blip r:embed="rId2">
            <a:extLst>
              <a:ext uri="{28A0092B-C50C-407E-A947-70E740481C1C}">
                <a14:useLocalDpi xmlns:a14="http://schemas.microsoft.com/office/drawing/2010/main" val="0"/>
              </a:ext>
            </a:extLst>
          </a:blip>
          <a:srcRect b="2540"/>
          <a:stretch>
            <a:fillRect/>
          </a:stretch>
        </p:blipFill>
        <p:spPr>
          <a:xfrm>
            <a:off x="5633677" y="908720"/>
            <a:ext cx="3240360" cy="3672408"/>
          </a:xfrm>
          <a:prstGeom prst="rect">
            <a:avLst/>
          </a:prstGeom>
          <a:ln>
            <a:noFill/>
          </a:ln>
        </p:spPr>
      </p:pic>
      <mc:AlternateContent xmlns:mc="http://schemas.openxmlformats.org/markup-compatibility/2006" xmlns:a14="http://schemas.microsoft.com/office/drawing/2010/main">
        <mc:Choice Requires="a14">
          <p:sp>
            <p:nvSpPr>
              <p:cNvPr id="2" name="矩形 1"/>
              <p:cNvSpPr/>
              <p:nvPr/>
            </p:nvSpPr>
            <p:spPr>
              <a:xfrm>
                <a:off x="251520" y="4728408"/>
                <a:ext cx="8640960" cy="2009396"/>
              </a:xfrm>
              <a:prstGeom prst="rect">
                <a:avLst/>
              </a:prstGeom>
            </p:spPr>
            <p:txBody>
              <a:bodyPr wrap="square">
                <a:spAutoFit/>
              </a:bodyPr>
              <a:lstStyle/>
              <a:p>
                <a:r>
                  <a:rPr lang="zh-CN" altLang="zh-CN" sz="2400" dirty="0">
                    <a:solidFill>
                      <a:srgbClr val="FF0000"/>
                    </a:solidFill>
                  </a:rPr>
                  <a:t>轮盘赌</a:t>
                </a:r>
                <a:r>
                  <a:rPr lang="zh-CN" altLang="zh-CN" sz="2400" dirty="0"/>
                  <a:t>又称比例选择算子，个体</a:t>
                </a:r>
                <a:r>
                  <a:rPr lang="en-US" altLang="zh-CN" sz="2400" i="1" dirty="0" err="1"/>
                  <a:t>i</a:t>
                </a:r>
                <a:r>
                  <a:rPr lang="zh-CN" altLang="zh-CN" sz="2400" dirty="0"/>
                  <a:t>被选中的概率</a:t>
                </a:r>
                <a:r>
                  <a:rPr lang="en-US" altLang="zh-CN" sz="2400" i="1" dirty="0"/>
                  <a:t>p</a:t>
                </a:r>
                <a:r>
                  <a:rPr lang="en-US" altLang="zh-CN" sz="2400" i="1" baseline="-25000" dirty="0"/>
                  <a:t>i</a:t>
                </a:r>
                <a:r>
                  <a:rPr lang="zh-CN" altLang="zh-CN" sz="2400" dirty="0"/>
                  <a:t>与其适应度成正比：</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a:rPr>
                          <m:t>𝑝</m:t>
                        </m:r>
                      </m:e>
                      <m:sub>
                        <m:r>
                          <a:rPr lang="en-US" altLang="zh-CN" sz="2400" b="0" i="1" dirty="0" smtClean="0">
                            <a:latin typeface="Cambria Math"/>
                          </a:rPr>
                          <m:t>𝑖</m:t>
                        </m:r>
                      </m:sub>
                    </m:sSub>
                    <m:r>
                      <a:rPr lang="en-US" altLang="zh-CN" sz="2400" b="0" i="1" dirty="0" smtClean="0">
                        <a:latin typeface="Cambria Math"/>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a:rPr>
                          <m:t>𝑓</m:t>
                        </m:r>
                      </m:e>
                      <m:sub>
                        <m:r>
                          <a:rPr lang="en-US" altLang="zh-CN" sz="2400" b="0" i="1" dirty="0" smtClean="0">
                            <a:latin typeface="Cambria Math"/>
                          </a:rPr>
                          <m:t>𝑖</m:t>
                        </m:r>
                      </m:sub>
                    </m:sSub>
                    <m:r>
                      <a:rPr lang="en-US" altLang="zh-CN" sz="2400" b="0" i="1" dirty="0" smtClean="0">
                        <a:latin typeface="Cambria Math"/>
                      </a:rPr>
                      <m:t>/</m:t>
                    </m:r>
                    <m:nary>
                      <m:naryPr>
                        <m:chr m:val="∑"/>
                        <m:limLoc m:val="subSup"/>
                        <m:ctrlPr>
                          <a:rPr lang="en-US" altLang="zh-CN" sz="2400" b="0" i="1" dirty="0" smtClean="0">
                            <a:latin typeface="Cambria Math" panose="02040503050406030204" pitchFamily="18" charset="0"/>
                          </a:rPr>
                        </m:ctrlPr>
                      </m:naryPr>
                      <m:sub>
                        <m:r>
                          <m:rPr>
                            <m:brk m:alnAt="25"/>
                          </m:rPr>
                          <a:rPr lang="en-US" altLang="zh-CN" sz="2400" b="0" i="1" dirty="0" smtClean="0">
                            <a:latin typeface="Cambria Math"/>
                          </a:rPr>
                          <m:t>𝑗</m:t>
                        </m:r>
                        <m:r>
                          <a:rPr lang="en-US" altLang="zh-CN" sz="2400" b="0" i="1" dirty="0" smtClean="0">
                            <a:latin typeface="Cambria Math"/>
                          </a:rPr>
                          <m:t>=1</m:t>
                        </m:r>
                      </m:sub>
                      <m:sup>
                        <m:r>
                          <a:rPr lang="en-US" altLang="zh-CN" sz="2400" b="0" i="1" dirty="0" smtClean="0">
                            <a:latin typeface="Cambria Math"/>
                          </a:rPr>
                          <m:t>𝑁</m:t>
                        </m:r>
                      </m:sup>
                      <m:e>
                        <m:sSub>
                          <m:sSubPr>
                            <m:ctrlPr>
                              <a:rPr lang="en-US" altLang="zh-CN" sz="2400" b="0" i="1" dirty="0" smtClean="0">
                                <a:latin typeface="Cambria Math" panose="02040503050406030204" pitchFamily="18" charset="0"/>
                              </a:rPr>
                            </m:ctrlPr>
                          </m:sSubPr>
                          <m:e>
                            <m:r>
                              <a:rPr lang="en-US" altLang="zh-CN" sz="2400" b="0" i="1" dirty="0" smtClean="0">
                                <a:latin typeface="Cambria Math"/>
                              </a:rPr>
                              <m:t>𝑓</m:t>
                            </m:r>
                          </m:e>
                          <m:sub>
                            <m:r>
                              <a:rPr lang="en-US" altLang="zh-CN" sz="2400" b="0" i="1" dirty="0" smtClean="0">
                                <a:latin typeface="Cambria Math"/>
                              </a:rPr>
                              <m:t>𝑗</m:t>
                            </m:r>
                          </m:sub>
                        </m:sSub>
                      </m:e>
                    </m:nary>
                    <m:r>
                      <a:rPr lang="en-US" altLang="zh-CN" sz="2400" i="1" dirty="0" smtClean="0">
                        <a:latin typeface="Cambria Math"/>
                      </a:rPr>
                      <m:t> </m:t>
                    </m:r>
                  </m:oMath>
                </a14:m>
                <a:r>
                  <a:rPr lang="zh-CN" altLang="zh-CN" sz="2400" dirty="0"/>
                  <a:t>。个体的适应度值越大，被选中的概率就越高，直接体现了“适者生存”这一自然选择原理。遗传算法中也常用其他选择算子，如两两竞争（从父代中随机地选取两个个体，比较适应值，保存优秀个体，淘汰较差的个体）等。 </a:t>
                </a:r>
              </a:p>
            </p:txBody>
          </p:sp>
        </mc:Choice>
        <mc:Fallback xmlns="">
          <p:sp>
            <p:nvSpPr>
              <p:cNvPr id="2" name="矩形 1"/>
              <p:cNvSpPr>
                <a:spLocks noRot="1" noChangeAspect="1" noMove="1" noResize="1" noEditPoints="1" noAdjustHandles="1" noChangeArrowheads="1" noChangeShapeType="1" noTextEdit="1"/>
              </p:cNvSpPr>
              <p:nvPr/>
            </p:nvSpPr>
            <p:spPr>
              <a:xfrm>
                <a:off x="251520" y="4728408"/>
                <a:ext cx="8640960" cy="2009396"/>
              </a:xfrm>
              <a:prstGeom prst="rect">
                <a:avLst/>
              </a:prstGeom>
              <a:blipFill rotWithShape="1">
                <a:blip r:embed="rId3"/>
                <a:stretch>
                  <a:fillRect l="-1058" t="-3343" r="-917" b="-48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494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1000"/>
                                        <p:tgtEl>
                                          <p:spTgt spid="2050"/>
                                        </p:tgtEl>
                                      </p:cBhvr>
                                    </p:animEffect>
                                    <p:anim calcmode="lin" valueType="num">
                                      <p:cBhvr>
                                        <p:cTn id="14" dur="1000" fill="hold"/>
                                        <p:tgtEl>
                                          <p:spTgt spid="2050"/>
                                        </p:tgtEl>
                                        <p:attrNameLst>
                                          <p:attrName>ppt_x</p:attrName>
                                        </p:attrNameLst>
                                      </p:cBhvr>
                                      <p:tavLst>
                                        <p:tav tm="0">
                                          <p:val>
                                            <p:strVal val="#ppt_x"/>
                                          </p:val>
                                        </p:tav>
                                        <p:tav tm="100000">
                                          <p:val>
                                            <p:strVal val="#ppt_x"/>
                                          </p:val>
                                        </p:tav>
                                      </p:tavLst>
                                    </p:anim>
                                    <p:anim calcmode="lin" valueType="num">
                                      <p:cBhvr>
                                        <p:cTn id="15"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heel(1)">
                                      <p:cBhvr>
                                        <p:cTn id="20" dur="20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80">
                                          <p:stCondLst>
                                            <p:cond delay="0"/>
                                          </p:stCondLst>
                                        </p:cTn>
                                        <p:tgtEl>
                                          <p:spTgt spid="2"/>
                                        </p:tgtEl>
                                      </p:cBhvr>
                                    </p:animEffect>
                                    <p:anim calcmode="lin" valueType="num">
                                      <p:cBhvr>
                                        <p:cTn id="26"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31" dur="26">
                                          <p:stCondLst>
                                            <p:cond delay="650"/>
                                          </p:stCondLst>
                                        </p:cTn>
                                        <p:tgtEl>
                                          <p:spTgt spid="2"/>
                                        </p:tgtEl>
                                      </p:cBhvr>
                                      <p:to x="100000" y="60000"/>
                                    </p:animScale>
                                    <p:animScale>
                                      <p:cBhvr>
                                        <p:cTn id="32" dur="166" decel="50000">
                                          <p:stCondLst>
                                            <p:cond delay="676"/>
                                          </p:stCondLst>
                                        </p:cTn>
                                        <p:tgtEl>
                                          <p:spTgt spid="2"/>
                                        </p:tgtEl>
                                      </p:cBhvr>
                                      <p:to x="100000" y="100000"/>
                                    </p:animScale>
                                    <p:animScale>
                                      <p:cBhvr>
                                        <p:cTn id="33" dur="26">
                                          <p:stCondLst>
                                            <p:cond delay="1312"/>
                                          </p:stCondLst>
                                        </p:cTn>
                                        <p:tgtEl>
                                          <p:spTgt spid="2"/>
                                        </p:tgtEl>
                                      </p:cBhvr>
                                      <p:to x="100000" y="80000"/>
                                    </p:animScale>
                                    <p:animScale>
                                      <p:cBhvr>
                                        <p:cTn id="34" dur="166" decel="50000">
                                          <p:stCondLst>
                                            <p:cond delay="1338"/>
                                          </p:stCondLst>
                                        </p:cTn>
                                        <p:tgtEl>
                                          <p:spTgt spid="2"/>
                                        </p:tgtEl>
                                      </p:cBhvr>
                                      <p:to x="100000" y="100000"/>
                                    </p:animScale>
                                    <p:animScale>
                                      <p:cBhvr>
                                        <p:cTn id="35" dur="26">
                                          <p:stCondLst>
                                            <p:cond delay="1642"/>
                                          </p:stCondLst>
                                        </p:cTn>
                                        <p:tgtEl>
                                          <p:spTgt spid="2"/>
                                        </p:tgtEl>
                                      </p:cBhvr>
                                      <p:to x="100000" y="90000"/>
                                    </p:animScale>
                                    <p:animScale>
                                      <p:cBhvr>
                                        <p:cTn id="36" dur="166" decel="50000">
                                          <p:stCondLst>
                                            <p:cond delay="1668"/>
                                          </p:stCondLst>
                                        </p:cTn>
                                        <p:tgtEl>
                                          <p:spTgt spid="2"/>
                                        </p:tgtEl>
                                      </p:cBhvr>
                                      <p:to x="100000" y="100000"/>
                                    </p:animScale>
                                    <p:animScale>
                                      <p:cBhvr>
                                        <p:cTn id="37" dur="26">
                                          <p:stCondLst>
                                            <p:cond delay="1808"/>
                                          </p:stCondLst>
                                        </p:cTn>
                                        <p:tgtEl>
                                          <p:spTgt spid="2"/>
                                        </p:tgtEl>
                                      </p:cBhvr>
                                      <p:to x="100000" y="95000"/>
                                    </p:animScale>
                                    <p:animScale>
                                      <p:cBhvr>
                                        <p:cTn id="38"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024336"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5.3 </a:t>
            </a:r>
            <a:r>
              <a:rPr lang="zh-CN" altLang="en-US" sz="3200" b="1" dirty="0">
                <a:solidFill>
                  <a:srgbClr val="000000"/>
                </a:solidFill>
                <a:latin typeface="Times New Roman" panose="02020603050405020304" charset="0"/>
                <a:ea typeface="楷体_GB2312" pitchFamily="49" charset="-122"/>
              </a:rPr>
              <a:t>遗传算法</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251520" y="1048325"/>
            <a:ext cx="8640960" cy="3108543"/>
          </a:xfrm>
          <a:prstGeom prst="rect">
            <a:avLst/>
          </a:prstGeom>
          <a:noFill/>
          <a:ln w="9525">
            <a:noFill/>
          </a:ln>
        </p:spPr>
        <p:txBody>
          <a:bodyPr wrap="square" anchor="t">
            <a:spAutoFit/>
          </a:bodyPr>
          <a:lstStyle/>
          <a:p>
            <a:r>
              <a:rPr lang="zh-CN" altLang="zh-CN" sz="2800" dirty="0"/>
              <a:t>（</a:t>
            </a:r>
            <a:r>
              <a:rPr lang="en-US" altLang="zh-CN" sz="2800" dirty="0"/>
              <a:t>4</a:t>
            </a:r>
            <a:r>
              <a:rPr lang="zh-CN" altLang="zh-CN" sz="2800" dirty="0"/>
              <a:t>）</a:t>
            </a:r>
            <a:r>
              <a:rPr lang="zh-CN" altLang="zh-CN" sz="2800" dirty="0">
                <a:solidFill>
                  <a:srgbClr val="FF0000"/>
                </a:solidFill>
              </a:rPr>
              <a:t>交叉算子</a:t>
            </a:r>
            <a:r>
              <a:rPr lang="zh-CN" altLang="zh-CN" sz="2800" dirty="0"/>
              <a:t>：交叉运算是指对两个相互配对的染色体依据交叉概率按某种方式相互交换其部分基因，从而形成两个新的个体。交叉运算是遗传算法区别于其他进化算法的重要特征，它在遗传算法中起关键作用，是产生新个体的主要方法。遗传算法中，交叉算子可以是单点交叉，也可以是多点交叉，其示意图如图</a:t>
            </a:r>
            <a:r>
              <a:rPr lang="en-US" altLang="zh-CN" sz="2800" dirty="0"/>
              <a:t>4-71</a:t>
            </a:r>
            <a:r>
              <a:rPr lang="zh-CN" altLang="zh-CN" sz="2800" dirty="0"/>
              <a:t>所示。基本遗传算法中交叉算子采用单点交叉算子。</a:t>
            </a:r>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277874" y="4156868"/>
            <a:ext cx="8326573" cy="2440484"/>
          </a:xfrm>
          <a:prstGeom prst="rect">
            <a:avLst/>
          </a:prstGeom>
        </p:spPr>
      </p:pic>
    </p:spTree>
    <p:extLst>
      <p:ext uri="{BB962C8B-B14F-4D97-AF65-F5344CB8AC3E}">
        <p14:creationId xmlns:p14="http://schemas.microsoft.com/office/powerpoint/2010/main" val="105494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1000"/>
                                        <p:tgtEl>
                                          <p:spTgt spid="2050"/>
                                        </p:tgtEl>
                                      </p:cBhvr>
                                    </p:animEffect>
                                    <p:anim calcmode="lin" valueType="num">
                                      <p:cBhvr>
                                        <p:cTn id="14" dur="1000" fill="hold"/>
                                        <p:tgtEl>
                                          <p:spTgt spid="2050"/>
                                        </p:tgtEl>
                                        <p:attrNameLst>
                                          <p:attrName>ppt_x</p:attrName>
                                        </p:attrNameLst>
                                      </p:cBhvr>
                                      <p:tavLst>
                                        <p:tav tm="0">
                                          <p:val>
                                            <p:strVal val="#ppt_x"/>
                                          </p:val>
                                        </p:tav>
                                        <p:tav tm="100000">
                                          <p:val>
                                            <p:strVal val="#ppt_x"/>
                                          </p:val>
                                        </p:tav>
                                      </p:tavLst>
                                    </p:anim>
                                    <p:anim calcmode="lin" valueType="num">
                                      <p:cBhvr>
                                        <p:cTn id="15"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024336"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5.3 </a:t>
            </a:r>
            <a:r>
              <a:rPr lang="zh-CN" altLang="en-US" sz="3200" b="1" dirty="0">
                <a:solidFill>
                  <a:srgbClr val="000000"/>
                </a:solidFill>
                <a:latin typeface="Times New Roman" panose="02020603050405020304" charset="0"/>
                <a:ea typeface="楷体_GB2312" pitchFamily="49" charset="-122"/>
              </a:rPr>
              <a:t>遗传算法</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389175" y="1340768"/>
            <a:ext cx="8208912" cy="3539430"/>
          </a:xfrm>
          <a:prstGeom prst="rect">
            <a:avLst/>
          </a:prstGeom>
          <a:noFill/>
          <a:ln w="9525">
            <a:noFill/>
          </a:ln>
        </p:spPr>
        <p:txBody>
          <a:bodyPr wrap="square" anchor="t">
            <a:spAutoFit/>
          </a:bodyPr>
          <a:lstStyle/>
          <a:p>
            <a:r>
              <a:rPr lang="zh-CN" altLang="zh-CN" sz="2800" dirty="0"/>
              <a:t>（</a:t>
            </a:r>
            <a:r>
              <a:rPr lang="en-US" altLang="zh-CN" sz="2800" dirty="0"/>
              <a:t>5</a:t>
            </a:r>
            <a:r>
              <a:rPr lang="zh-CN" altLang="zh-CN" sz="2800" dirty="0"/>
              <a:t>）</a:t>
            </a:r>
            <a:r>
              <a:rPr lang="zh-CN" altLang="zh-CN" sz="2800" dirty="0">
                <a:solidFill>
                  <a:srgbClr val="FF0000"/>
                </a:solidFill>
              </a:rPr>
              <a:t>变异算子</a:t>
            </a:r>
            <a:r>
              <a:rPr lang="zh-CN" altLang="zh-CN" sz="2800" dirty="0"/>
              <a:t>：变异操作对群体中的个体的某些基因座上的基因值作变动，模拟生物的繁殖过程，新产生的染色体中的基因会以一定的概率出错。变异运算是产生新个体的辅助方法，决定遗传算法的局部搜索能力，保持种群多样性。交叉运算和变异运算的相互配合，共同完成对搜索空间的全局搜索和局部搜索。遗传算法中，变异算子可以是基本位变异，也可以是换位变异，如图</a:t>
            </a:r>
            <a:r>
              <a:rPr lang="en-US" altLang="zh-CN" sz="2800" dirty="0"/>
              <a:t>4-72</a:t>
            </a:r>
            <a:r>
              <a:rPr lang="zh-CN" altLang="zh-CN" sz="2800" dirty="0"/>
              <a:t>所示。</a:t>
            </a:r>
          </a:p>
        </p:txBody>
      </p:sp>
    </p:spTree>
    <p:extLst>
      <p:ext uri="{BB962C8B-B14F-4D97-AF65-F5344CB8AC3E}">
        <p14:creationId xmlns:p14="http://schemas.microsoft.com/office/powerpoint/2010/main" val="105494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0"/>
      <p:bldP spid="2050"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024336"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5.3 </a:t>
            </a:r>
            <a:r>
              <a:rPr lang="zh-CN" altLang="en-US" sz="3200" b="1" dirty="0">
                <a:solidFill>
                  <a:srgbClr val="000000"/>
                </a:solidFill>
                <a:latin typeface="Times New Roman" panose="02020603050405020304" charset="0"/>
                <a:ea typeface="楷体_GB2312" pitchFamily="49" charset="-122"/>
              </a:rPr>
              <a:t>遗传算法</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467544" y="3717032"/>
            <a:ext cx="8208912" cy="2677656"/>
          </a:xfrm>
          <a:prstGeom prst="rect">
            <a:avLst/>
          </a:prstGeom>
          <a:noFill/>
          <a:ln w="9525">
            <a:noFill/>
          </a:ln>
        </p:spPr>
        <p:txBody>
          <a:bodyPr wrap="square" anchor="t">
            <a:spAutoFit/>
          </a:bodyPr>
          <a:lstStyle/>
          <a:p>
            <a:pPr indent="720000"/>
            <a:r>
              <a:rPr lang="zh-CN" altLang="zh-CN" sz="2800" dirty="0"/>
              <a:t>基本遗传算法中变异算子采用基本位变异算子。基本位变异算子是指对个体编码串随机指定的某一位或某几位基因作变异运算。对于二进制编码符号串所表示的个体，若需要进行变异操作的某一基因座上的原有基因值为</a:t>
            </a:r>
            <a:r>
              <a:rPr lang="en-US" altLang="zh-CN" sz="2800" dirty="0"/>
              <a:t>0</a:t>
            </a:r>
            <a:r>
              <a:rPr lang="zh-CN" altLang="zh-CN" sz="2800" dirty="0"/>
              <a:t>，则将其变为</a:t>
            </a:r>
            <a:r>
              <a:rPr lang="en-US" altLang="zh-CN" sz="2800" dirty="0"/>
              <a:t>1</a:t>
            </a:r>
            <a:r>
              <a:rPr lang="zh-CN" altLang="zh-CN" sz="2800" dirty="0"/>
              <a:t>；反之，若原有基因值为</a:t>
            </a:r>
            <a:r>
              <a:rPr lang="en-US" altLang="zh-CN" sz="2800" dirty="0"/>
              <a:t>1</a:t>
            </a:r>
            <a:r>
              <a:rPr lang="zh-CN" altLang="zh-CN" sz="2800" dirty="0"/>
              <a:t>，则将其变为</a:t>
            </a:r>
            <a:r>
              <a:rPr lang="en-US" altLang="zh-CN" sz="2800" dirty="0"/>
              <a:t>0</a:t>
            </a:r>
            <a:r>
              <a:rPr lang="zh-CN" altLang="zh-CN" sz="2800" dirty="0"/>
              <a:t>。</a:t>
            </a:r>
          </a:p>
        </p:txBody>
      </p:sp>
      <p:pic>
        <p:nvPicPr>
          <p:cNvPr id="4" name="图片 3"/>
          <p:cNvPicPr/>
          <p:nvPr/>
        </p:nvPicPr>
        <p:blipFill>
          <a:blip r:embed="rId2">
            <a:extLst>
              <a:ext uri="{28A0092B-C50C-407E-A947-70E740481C1C}">
                <a14:useLocalDpi xmlns:a14="http://schemas.microsoft.com/office/drawing/2010/main" val="0"/>
              </a:ext>
            </a:extLst>
          </a:blip>
          <a:srcRect t="5960"/>
          <a:stretch>
            <a:fillRect/>
          </a:stretch>
        </p:blipFill>
        <p:spPr>
          <a:xfrm>
            <a:off x="683568" y="1048324"/>
            <a:ext cx="7704856" cy="2668708"/>
          </a:xfrm>
          <a:prstGeom prst="rect">
            <a:avLst/>
          </a:prstGeom>
          <a:ln>
            <a:noFill/>
          </a:ln>
        </p:spPr>
      </p:pic>
    </p:spTree>
    <p:extLst>
      <p:ext uri="{BB962C8B-B14F-4D97-AF65-F5344CB8AC3E}">
        <p14:creationId xmlns:p14="http://schemas.microsoft.com/office/powerpoint/2010/main" val="105494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80">
                                          <p:stCondLst>
                                            <p:cond delay="0"/>
                                          </p:stCondLst>
                                        </p:cTn>
                                        <p:tgtEl>
                                          <p:spTgt spid="4"/>
                                        </p:tgtEl>
                                      </p:cBhvr>
                                    </p:animEffect>
                                    <p:anim calcmode="lin" valueType="num">
                                      <p:cBhvr>
                                        <p:cTn id="1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9" dur="26">
                                          <p:stCondLst>
                                            <p:cond delay="650"/>
                                          </p:stCondLst>
                                        </p:cTn>
                                        <p:tgtEl>
                                          <p:spTgt spid="4"/>
                                        </p:tgtEl>
                                      </p:cBhvr>
                                      <p:to x="100000" y="60000"/>
                                    </p:animScale>
                                    <p:animScale>
                                      <p:cBhvr>
                                        <p:cTn id="20" dur="166" decel="50000">
                                          <p:stCondLst>
                                            <p:cond delay="676"/>
                                          </p:stCondLst>
                                        </p:cTn>
                                        <p:tgtEl>
                                          <p:spTgt spid="4"/>
                                        </p:tgtEl>
                                      </p:cBhvr>
                                      <p:to x="100000" y="100000"/>
                                    </p:animScale>
                                    <p:animScale>
                                      <p:cBhvr>
                                        <p:cTn id="21" dur="26">
                                          <p:stCondLst>
                                            <p:cond delay="1312"/>
                                          </p:stCondLst>
                                        </p:cTn>
                                        <p:tgtEl>
                                          <p:spTgt spid="4"/>
                                        </p:tgtEl>
                                      </p:cBhvr>
                                      <p:to x="100000" y="80000"/>
                                    </p:animScale>
                                    <p:animScale>
                                      <p:cBhvr>
                                        <p:cTn id="22" dur="166" decel="50000">
                                          <p:stCondLst>
                                            <p:cond delay="1338"/>
                                          </p:stCondLst>
                                        </p:cTn>
                                        <p:tgtEl>
                                          <p:spTgt spid="4"/>
                                        </p:tgtEl>
                                      </p:cBhvr>
                                      <p:to x="100000" y="100000"/>
                                    </p:animScale>
                                    <p:animScale>
                                      <p:cBhvr>
                                        <p:cTn id="23" dur="26">
                                          <p:stCondLst>
                                            <p:cond delay="1642"/>
                                          </p:stCondLst>
                                        </p:cTn>
                                        <p:tgtEl>
                                          <p:spTgt spid="4"/>
                                        </p:tgtEl>
                                      </p:cBhvr>
                                      <p:to x="100000" y="90000"/>
                                    </p:animScale>
                                    <p:animScale>
                                      <p:cBhvr>
                                        <p:cTn id="24" dur="166" decel="50000">
                                          <p:stCondLst>
                                            <p:cond delay="1668"/>
                                          </p:stCondLst>
                                        </p:cTn>
                                        <p:tgtEl>
                                          <p:spTgt spid="4"/>
                                        </p:tgtEl>
                                      </p:cBhvr>
                                      <p:to x="100000" y="100000"/>
                                    </p:animScale>
                                    <p:animScale>
                                      <p:cBhvr>
                                        <p:cTn id="25" dur="26">
                                          <p:stCondLst>
                                            <p:cond delay="1808"/>
                                          </p:stCondLst>
                                        </p:cTn>
                                        <p:tgtEl>
                                          <p:spTgt spid="4"/>
                                        </p:tgtEl>
                                      </p:cBhvr>
                                      <p:to x="100000" y="95000"/>
                                    </p:animScale>
                                    <p:animScale>
                                      <p:cBhvr>
                                        <p:cTn id="26" dur="166" decel="50000">
                                          <p:stCondLst>
                                            <p:cond delay="1834"/>
                                          </p:stCondLst>
                                        </p:cTn>
                                        <p:tgtEl>
                                          <p:spTgt spid="4"/>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2" nodeType="clickEffect">
                                  <p:stCondLst>
                                    <p:cond delay="0"/>
                                  </p:stCondLst>
                                  <p:childTnLst>
                                    <p:set>
                                      <p:cBhvr>
                                        <p:cTn id="30" dur="1" fill="hold">
                                          <p:stCondLst>
                                            <p:cond delay="0"/>
                                          </p:stCondLst>
                                        </p:cTn>
                                        <p:tgtEl>
                                          <p:spTgt spid="2050"/>
                                        </p:tgtEl>
                                        <p:attrNameLst>
                                          <p:attrName>style.visibility</p:attrName>
                                        </p:attrNameLst>
                                      </p:cBhvr>
                                      <p:to>
                                        <p:strVal val="visible"/>
                                      </p:to>
                                    </p:set>
                                    <p:animEffect transition="in" filter="fade">
                                      <p:cBhvr>
                                        <p:cTn id="31" dur="1000"/>
                                        <p:tgtEl>
                                          <p:spTgt spid="2050"/>
                                        </p:tgtEl>
                                      </p:cBhvr>
                                    </p:animEffect>
                                    <p:anim calcmode="lin" valueType="num">
                                      <p:cBhvr>
                                        <p:cTn id="32" dur="1000" fill="hold"/>
                                        <p:tgtEl>
                                          <p:spTgt spid="2050"/>
                                        </p:tgtEl>
                                        <p:attrNameLst>
                                          <p:attrName>ppt_x</p:attrName>
                                        </p:attrNameLst>
                                      </p:cBhvr>
                                      <p:tavLst>
                                        <p:tav tm="0">
                                          <p:val>
                                            <p:strVal val="#ppt_x"/>
                                          </p:val>
                                        </p:tav>
                                        <p:tav tm="100000">
                                          <p:val>
                                            <p:strVal val="#ppt_x"/>
                                          </p:val>
                                        </p:tav>
                                      </p:tavLst>
                                    </p:anim>
                                    <p:anim calcmode="lin" valueType="num">
                                      <p:cBhvr>
                                        <p:cTn id="33"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2376264" cy="584200"/>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5.1</a:t>
            </a:r>
            <a:r>
              <a:rPr lang="zh-CN" altLang="en-US" sz="3200" b="1" dirty="0">
                <a:solidFill>
                  <a:srgbClr val="000000"/>
                </a:solidFill>
                <a:latin typeface="Times New Roman" panose="02020603050405020304" charset="0"/>
                <a:ea typeface="楷体_GB2312" pitchFamily="49" charset="-122"/>
              </a:rPr>
              <a:t>引言</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395536" y="1268760"/>
            <a:ext cx="8208912" cy="4401205"/>
          </a:xfrm>
          <a:prstGeom prst="rect">
            <a:avLst/>
          </a:prstGeom>
          <a:noFill/>
          <a:ln w="9525">
            <a:noFill/>
          </a:ln>
        </p:spPr>
        <p:txBody>
          <a:bodyPr wrap="square" anchor="t">
            <a:spAutoFit/>
          </a:bodyPr>
          <a:lstStyle/>
          <a:p>
            <a:pPr indent="720000"/>
            <a:r>
              <a:rPr lang="zh-CN" altLang="zh-CN" sz="2800" dirty="0"/>
              <a:t>启发式算法包含的算法很多，例如解决复杂优化问题的蚁群算法（</a:t>
            </a:r>
            <a:r>
              <a:rPr lang="en-US" altLang="zh-CN" sz="2800" dirty="0"/>
              <a:t>Ant Colony Algorithm</a:t>
            </a:r>
            <a:r>
              <a:rPr lang="zh-CN" altLang="zh-CN" sz="2800" dirty="0"/>
              <a:t>）。</a:t>
            </a:r>
            <a:endParaRPr lang="en-US" altLang="zh-CN" sz="2800" dirty="0"/>
          </a:p>
          <a:p>
            <a:pPr indent="720000"/>
            <a:r>
              <a:rPr lang="zh-CN" altLang="zh-CN" sz="2800" dirty="0"/>
              <a:t>有些启发式算法是根据实际问题而产生的，如解空间分解，解空间的限制等；另一类算法是集成算法，这些算法是诸多启发式算法的合成。现代优化算法解决组合优化问题，如</a:t>
            </a:r>
            <a:r>
              <a:rPr lang="en-US" altLang="zh-CN" sz="2800" dirty="0"/>
              <a:t>:                            TSP</a:t>
            </a:r>
            <a:r>
              <a:rPr lang="zh-CN" altLang="zh-CN" sz="2800" dirty="0"/>
              <a:t>（</a:t>
            </a:r>
            <a:r>
              <a:rPr lang="en-US" altLang="zh-CN" sz="2800" dirty="0"/>
              <a:t>Traveling Salesman Problem</a:t>
            </a:r>
            <a:r>
              <a:rPr lang="zh-CN" altLang="zh-CN" sz="2800" dirty="0"/>
              <a:t>）问题，</a:t>
            </a:r>
            <a:r>
              <a:rPr lang="en-US" altLang="zh-CN" sz="2800" dirty="0"/>
              <a:t>    QAP</a:t>
            </a:r>
            <a:r>
              <a:rPr lang="zh-CN" altLang="zh-CN" sz="2800" dirty="0"/>
              <a:t>（</a:t>
            </a:r>
            <a:r>
              <a:rPr lang="en-US" altLang="zh-CN" sz="2800" dirty="0"/>
              <a:t>Quadratic Assignment Problem</a:t>
            </a:r>
            <a:r>
              <a:rPr lang="zh-CN" altLang="zh-CN" sz="2800" dirty="0"/>
              <a:t>）问题，</a:t>
            </a:r>
            <a:r>
              <a:rPr lang="en-US" altLang="zh-CN" sz="2800" dirty="0"/>
              <a:t>JSP</a:t>
            </a:r>
            <a:r>
              <a:rPr lang="zh-CN" altLang="zh-CN" sz="2800" dirty="0"/>
              <a:t>（</a:t>
            </a:r>
            <a:r>
              <a:rPr lang="en-US" altLang="zh-CN" sz="2800" dirty="0"/>
              <a:t>Job-shop Scheduling Problem</a:t>
            </a:r>
            <a:r>
              <a:rPr lang="zh-CN" altLang="zh-CN" sz="2800" dirty="0"/>
              <a:t>）问题等效果很好</a:t>
            </a:r>
            <a:r>
              <a:rPr lang="en-US" altLang="zh-CN" sz="2800" baseline="30000" dirty="0"/>
              <a:t>[41]</a:t>
            </a:r>
            <a:r>
              <a:rPr lang="zh-CN" altLang="zh-CN" sz="2800" dirty="0"/>
              <a:t>。</a:t>
            </a:r>
          </a:p>
        </p:txBody>
      </p:sp>
    </p:spTree>
    <p:extLst>
      <p:ext uri="{BB962C8B-B14F-4D97-AF65-F5344CB8AC3E}">
        <p14:creationId xmlns:p14="http://schemas.microsoft.com/office/powerpoint/2010/main" val="120825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barn(inVertical)">
                                      <p:cBhvr>
                                        <p:cTn id="1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024336"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5.3 </a:t>
            </a:r>
            <a:r>
              <a:rPr lang="zh-CN" altLang="en-US" sz="3200" b="1" dirty="0">
                <a:solidFill>
                  <a:srgbClr val="000000"/>
                </a:solidFill>
                <a:latin typeface="Times New Roman" panose="02020603050405020304" charset="0"/>
                <a:ea typeface="楷体_GB2312" pitchFamily="49" charset="-122"/>
              </a:rPr>
              <a:t>遗传算法</a:t>
            </a:r>
            <a:endParaRPr lang="zh-CN" altLang="zh-CN" sz="3200" b="1" dirty="0">
              <a:solidFill>
                <a:srgbClr val="000000"/>
              </a:solidFill>
              <a:latin typeface="Times New Roman" panose="02020603050405020304" charset="0"/>
              <a:ea typeface="楷体_GB2312" pitchFamily="49" charset="-122"/>
            </a:endParaRPr>
          </a:p>
        </p:txBody>
      </p:sp>
      <mc:AlternateContent xmlns:mc="http://schemas.openxmlformats.org/markup-compatibility/2006" xmlns:a14="http://schemas.microsoft.com/office/drawing/2010/main">
        <mc:Choice Requires="a14">
          <p:sp>
            <p:nvSpPr>
              <p:cNvPr id="2050" name="文本框 1"/>
              <p:cNvSpPr txBox="1"/>
              <p:nvPr/>
            </p:nvSpPr>
            <p:spPr>
              <a:xfrm>
                <a:off x="386791" y="908720"/>
                <a:ext cx="8208912" cy="4832092"/>
              </a:xfrm>
              <a:prstGeom prst="rect">
                <a:avLst/>
              </a:prstGeom>
              <a:noFill/>
              <a:ln w="9525">
                <a:noFill/>
              </a:ln>
            </p:spPr>
            <p:txBody>
              <a:bodyPr wrap="square" anchor="t">
                <a:spAutoFit/>
              </a:bodyPr>
              <a:lstStyle/>
              <a:p>
                <a:pPr algn="ctr"/>
                <a:r>
                  <a:rPr lang="zh-CN" altLang="zh-CN" sz="3200" b="1" dirty="0"/>
                  <a:t>程序实现</a:t>
                </a:r>
              </a:p>
              <a:p>
                <a:r>
                  <a:rPr lang="zh-CN" altLang="zh-CN" sz="2800" dirty="0"/>
                  <a:t>前面已经简单地介绍了模拟退火算法主要的思想。下面以</a:t>
                </a:r>
                <a:r>
                  <a:rPr lang="en-US" altLang="zh-CN" sz="2800" dirty="0"/>
                  <a:t>TSP</a:t>
                </a:r>
                <a:r>
                  <a:rPr lang="zh-CN" altLang="zh-CN" sz="2800" dirty="0"/>
                  <a:t>问题为例，详细分析其</a:t>
                </a:r>
                <a:r>
                  <a:rPr lang="en-US" altLang="zh-CN" sz="2800" dirty="0" err="1"/>
                  <a:t>MatLab</a:t>
                </a:r>
                <a:r>
                  <a:rPr lang="zh-CN" altLang="zh-CN" sz="2800" dirty="0"/>
                  <a:t>程序实现。求解</a:t>
                </a:r>
                <a:r>
                  <a:rPr lang="en-US" altLang="zh-CN" sz="2800" dirty="0"/>
                  <a:t> TSP</a:t>
                </a:r>
                <a:r>
                  <a:rPr lang="zh-CN" altLang="zh-CN" sz="2800" dirty="0"/>
                  <a:t>问题的遗传算法描述如下。</a:t>
                </a:r>
              </a:p>
              <a:p>
                <a:r>
                  <a:rPr lang="zh-CN" altLang="zh-CN" sz="2400" dirty="0"/>
                  <a:t>（</a:t>
                </a:r>
                <a:r>
                  <a:rPr lang="en-US" altLang="zh-CN" sz="2400" dirty="0"/>
                  <a:t>1</a:t>
                </a:r>
                <a:r>
                  <a:rPr lang="zh-CN" altLang="zh-CN" sz="2400" dirty="0"/>
                  <a:t>）编码：如果我们按照表</a:t>
                </a:r>
                <a:r>
                  <a:rPr lang="en-US" altLang="zh-CN" sz="2400" dirty="0"/>
                  <a:t>4-17</a:t>
                </a:r>
                <a:r>
                  <a:rPr lang="zh-CN" altLang="zh-CN" sz="2400" dirty="0"/>
                  <a:t>用整数</a:t>
                </a:r>
                <a:r>
                  <a:rPr lang="en-US" altLang="zh-CN" sz="2400" dirty="0"/>
                  <a:t>1</a:t>
                </a:r>
                <a:r>
                  <a:rPr lang="zh-CN" altLang="zh-CN" sz="2400" dirty="0"/>
                  <a:t>～</a:t>
                </a:r>
                <a:r>
                  <a:rPr lang="en-US" altLang="zh-CN" sz="2400" dirty="0"/>
                  <a:t>34</a:t>
                </a:r>
                <a:r>
                  <a:rPr lang="zh-CN" altLang="zh-CN" sz="2400" dirty="0"/>
                  <a:t>对每个城市进行编号，则任何一种</a:t>
                </a:r>
                <a14:m>
                  <m:oMath xmlns:m="http://schemas.openxmlformats.org/officeDocument/2006/math">
                    <m:d>
                      <m:dPr>
                        <m:begChr m:val="{"/>
                        <m:endChr m:val="}"/>
                        <m:ctrlPr>
                          <a:rPr lang="en-US" altLang="zh-CN" sz="2400" i="1" dirty="0" smtClean="0">
                            <a:latin typeface="Cambria Math" panose="02040503050406030204" pitchFamily="18" charset="0"/>
                          </a:rPr>
                        </m:ctrlPr>
                      </m:dPr>
                      <m:e>
                        <m:r>
                          <a:rPr lang="en-US" altLang="zh-CN" sz="2400" b="0" i="1" dirty="0" smtClean="0">
                            <a:latin typeface="Cambria Math"/>
                          </a:rPr>
                          <m:t>1,2,…,34</m:t>
                        </m:r>
                      </m:e>
                    </m:d>
                    <m:r>
                      <a:rPr lang="en-US" altLang="zh-CN" sz="2400" i="1" dirty="0" smtClean="0">
                        <a:latin typeface="Cambria Math"/>
                      </a:rPr>
                      <m:t> </m:t>
                    </m:r>
                  </m:oMath>
                </a14:m>
                <a:r>
                  <a:rPr lang="zh-CN" altLang="zh-CN" sz="2400" dirty="0"/>
                  <a:t>的循环排列都是本问题的一个解。对于</a:t>
                </a:r>
                <a:r>
                  <a:rPr lang="en-US" altLang="zh-CN" sz="2400" dirty="0"/>
                  <a:t>TSP</a:t>
                </a:r>
                <a:r>
                  <a:rPr lang="zh-CN" altLang="zh-CN" sz="2400" dirty="0"/>
                  <a:t>问题，选用符号编码，直接用</a:t>
                </a:r>
                <a14:m>
                  <m:oMath xmlns:m="http://schemas.openxmlformats.org/officeDocument/2006/math">
                    <m:d>
                      <m:dPr>
                        <m:begChr m:val="{"/>
                        <m:endChr m:val="}"/>
                        <m:ctrlPr>
                          <a:rPr lang="en-US" altLang="zh-CN" sz="2400" i="1" dirty="0">
                            <a:latin typeface="Cambria Math" panose="02040503050406030204" pitchFamily="18" charset="0"/>
                          </a:rPr>
                        </m:ctrlPr>
                      </m:dPr>
                      <m:e>
                        <m:r>
                          <a:rPr lang="en-US" altLang="zh-CN" sz="2400" i="1" dirty="0">
                            <a:latin typeface="Cambria Math"/>
                          </a:rPr>
                          <m:t>1,2,…,34</m:t>
                        </m:r>
                      </m:e>
                    </m:d>
                  </m:oMath>
                </a14:m>
                <a:r>
                  <a:rPr lang="zh-CN" altLang="zh-CN" sz="2400" dirty="0"/>
                  <a:t>的循环排列作为解的符号串形式。</a:t>
                </a:r>
              </a:p>
              <a:p>
                <a:r>
                  <a:rPr lang="zh-CN" altLang="zh-CN" sz="2400" dirty="0"/>
                  <a:t>（</a:t>
                </a:r>
                <a:r>
                  <a:rPr lang="en-US" altLang="zh-CN" sz="2400" dirty="0"/>
                  <a:t>2</a:t>
                </a:r>
                <a:r>
                  <a:rPr lang="zh-CN" altLang="zh-CN" sz="2400" dirty="0"/>
                  <a:t>）适应度函数：</a:t>
                </a:r>
                <a:r>
                  <a:rPr lang="en-US" altLang="zh-CN" sz="2400" dirty="0"/>
                  <a:t>TSP</a:t>
                </a:r>
                <a:r>
                  <a:rPr lang="zh-CN" altLang="zh-CN" sz="2400" dirty="0"/>
                  <a:t>问题的目标函数为路径长度</a:t>
                </a:r>
                <a:r>
                  <a:rPr lang="en-US" altLang="zh-CN" sz="2400" i="1" dirty="0"/>
                  <a:t>d</a:t>
                </a:r>
                <a:r>
                  <a:rPr lang="zh-CN" altLang="zh-CN" sz="2400" dirty="0"/>
                  <a:t>，考虑到适应度函数的特点，可将路径长度的倒数</a:t>
                </a:r>
                <a:r>
                  <a:rPr lang="en-US" altLang="zh-CN" sz="2400" dirty="0"/>
                  <a:t>1/</a:t>
                </a:r>
                <a:r>
                  <a:rPr lang="en-US" altLang="zh-CN" sz="2400" i="1" dirty="0"/>
                  <a:t>d</a:t>
                </a:r>
                <a:r>
                  <a:rPr lang="zh-CN" altLang="zh-CN" sz="2400" dirty="0"/>
                  <a:t>作为适应度函数。</a:t>
                </a:r>
              </a:p>
              <a:p>
                <a:r>
                  <a:rPr lang="zh-CN" altLang="zh-CN" sz="2400" dirty="0"/>
                  <a:t>（</a:t>
                </a:r>
                <a:r>
                  <a:rPr lang="en-US" altLang="zh-CN" sz="2400" dirty="0"/>
                  <a:t>3</a:t>
                </a:r>
                <a:r>
                  <a:rPr lang="zh-CN" altLang="zh-CN" sz="2400" dirty="0"/>
                  <a:t>）选择算子：轮盘赌。</a:t>
                </a:r>
              </a:p>
            </p:txBody>
          </p:sp>
        </mc:Choice>
        <mc:Fallback xmlns="">
          <p:sp>
            <p:nvSpPr>
              <p:cNvPr id="2050" name="文本框 1"/>
              <p:cNvSpPr txBox="1">
                <a:spLocks noRot="1" noChangeAspect="1" noMove="1" noResize="1" noEditPoints="1" noAdjustHandles="1" noChangeArrowheads="1" noChangeShapeType="1" noTextEdit="1"/>
              </p:cNvSpPr>
              <p:nvPr/>
            </p:nvSpPr>
            <p:spPr>
              <a:xfrm>
                <a:off x="386791" y="908720"/>
                <a:ext cx="8208912" cy="4832092"/>
              </a:xfrm>
              <a:prstGeom prst="rect">
                <a:avLst/>
              </a:prstGeom>
              <a:blipFill>
                <a:blip r:embed="rId2"/>
                <a:stretch>
                  <a:fillRect l="-1485" t="-2018" r="-4677" b="-2018"/>
                </a:stretch>
              </a:blipFill>
              <a:ln w="9525">
                <a:noFill/>
              </a:ln>
            </p:spPr>
            <p:txBody>
              <a:bodyPr/>
              <a:lstStyle/>
              <a:p>
                <a:r>
                  <a:rPr lang="zh-CN" altLang="en-US">
                    <a:noFill/>
                  </a:rPr>
                  <a:t> </a:t>
                </a:r>
              </a:p>
            </p:txBody>
          </p:sp>
        </mc:Fallback>
      </mc:AlternateContent>
    </p:spTree>
    <p:extLst>
      <p:ext uri="{BB962C8B-B14F-4D97-AF65-F5344CB8AC3E}">
        <p14:creationId xmlns:p14="http://schemas.microsoft.com/office/powerpoint/2010/main" val="105494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randombar(horizontal)">
                                      <p:cBhvr>
                                        <p:cTn id="1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024336"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5.3 </a:t>
            </a:r>
            <a:r>
              <a:rPr lang="zh-CN" altLang="en-US" sz="3200" b="1" dirty="0">
                <a:solidFill>
                  <a:srgbClr val="000000"/>
                </a:solidFill>
                <a:latin typeface="Times New Roman" panose="02020603050405020304" charset="0"/>
                <a:ea typeface="楷体_GB2312" pitchFamily="49" charset="-122"/>
              </a:rPr>
              <a:t>遗传算法</a:t>
            </a:r>
            <a:endParaRPr lang="zh-CN" altLang="zh-CN" sz="3200" b="1" dirty="0">
              <a:solidFill>
                <a:srgbClr val="000000"/>
              </a:solidFill>
              <a:latin typeface="Times New Roman" panose="02020603050405020304" charset="0"/>
              <a:ea typeface="楷体_GB2312" pitchFamily="49" charset="-122"/>
            </a:endParaRPr>
          </a:p>
        </p:txBody>
      </p:sp>
      <mc:AlternateContent xmlns:mc="http://schemas.openxmlformats.org/markup-compatibility/2006" xmlns:a14="http://schemas.microsoft.com/office/drawing/2010/main">
        <mc:Choice Requires="a14">
          <p:sp>
            <p:nvSpPr>
              <p:cNvPr id="2050" name="文本框 1"/>
              <p:cNvSpPr txBox="1"/>
              <p:nvPr/>
            </p:nvSpPr>
            <p:spPr>
              <a:xfrm>
                <a:off x="395536" y="1484784"/>
                <a:ext cx="8352928" cy="3416320"/>
              </a:xfrm>
              <a:prstGeom prst="rect">
                <a:avLst/>
              </a:prstGeom>
              <a:noFill/>
              <a:ln w="9525">
                <a:noFill/>
              </a:ln>
            </p:spPr>
            <p:txBody>
              <a:bodyPr wrap="square" anchor="t">
                <a:spAutoFit/>
              </a:bodyPr>
              <a:lstStyle/>
              <a:p>
                <a:r>
                  <a:rPr lang="zh-CN" altLang="zh-CN" sz="2400" dirty="0"/>
                  <a:t>（</a:t>
                </a:r>
                <a:r>
                  <a:rPr lang="en-US" altLang="zh-CN" sz="2400" dirty="0"/>
                  <a:t>4</a:t>
                </a:r>
                <a:r>
                  <a:rPr lang="zh-CN" altLang="zh-CN" sz="2400" dirty="0"/>
                  <a:t>）交叉算子：采用两点交差，采用符号编码的解在交叉后也必须要保证生成的新解是一个合法的</a:t>
                </a:r>
                <a14:m>
                  <m:oMath xmlns:m="http://schemas.openxmlformats.org/officeDocument/2006/math">
                    <m:d>
                      <m:dPr>
                        <m:begChr m:val="{"/>
                        <m:endChr m:val="}"/>
                        <m:ctrlPr>
                          <a:rPr lang="en-US" altLang="zh-CN" sz="2400" i="1" dirty="0">
                            <a:latin typeface="Cambria Math" panose="02040503050406030204" pitchFamily="18" charset="0"/>
                          </a:rPr>
                        </m:ctrlPr>
                      </m:dPr>
                      <m:e>
                        <m:r>
                          <a:rPr lang="en-US" altLang="zh-CN" sz="2400" i="1" dirty="0">
                            <a:latin typeface="Cambria Math"/>
                          </a:rPr>
                          <m:t>1,2,…,34</m:t>
                        </m:r>
                      </m:e>
                    </m:d>
                  </m:oMath>
                </a14:m>
                <a:r>
                  <a:rPr lang="zh-CN" altLang="zh-CN" sz="2400" dirty="0"/>
                  <a:t>的循环排列，不能出现重复的城市编号。因此在随机选取两个交叉点</a:t>
                </a:r>
                <a:r>
                  <a:rPr lang="en-US" altLang="zh-CN" sz="2400" i="1" dirty="0" err="1"/>
                  <a:t>i</a:t>
                </a:r>
                <a:r>
                  <a:rPr lang="zh-CN" altLang="zh-CN" sz="2400" dirty="0"/>
                  <a:t>和</a:t>
                </a:r>
                <a:r>
                  <a:rPr lang="en-US" altLang="zh-CN" sz="2400" i="1" dirty="0"/>
                  <a:t>j</a:t>
                </a:r>
                <a:r>
                  <a:rPr lang="en-US" altLang="zh-CN" sz="2400" dirty="0"/>
                  <a:t> (</a:t>
                </a:r>
                <a:r>
                  <a:rPr lang="en-US" altLang="zh-CN" sz="2400" i="1" dirty="0" err="1"/>
                  <a:t>i</a:t>
                </a:r>
                <a:r>
                  <a:rPr lang="en-US" altLang="zh-CN" sz="2400" i="1" dirty="0"/>
                  <a:t> </a:t>
                </a:r>
                <a:r>
                  <a:rPr lang="en-US" altLang="zh-CN" sz="2400" dirty="0"/>
                  <a:t>&lt; </a:t>
                </a:r>
                <a:r>
                  <a:rPr lang="en-US" altLang="zh-CN" sz="2400" i="1" dirty="0"/>
                  <a:t>j</a:t>
                </a:r>
                <a:r>
                  <a:rPr lang="en-US" altLang="zh-CN" sz="2400" dirty="0"/>
                  <a:t>)</a:t>
                </a:r>
                <a:r>
                  <a:rPr lang="zh-CN" altLang="zh-CN" sz="2400" dirty="0"/>
                  <a:t>并进行交叉（交换双亲第</a:t>
                </a:r>
                <a:r>
                  <a:rPr lang="en-US" altLang="zh-CN" sz="2400" i="1" dirty="0" err="1"/>
                  <a:t>i</a:t>
                </a:r>
                <a:r>
                  <a:rPr lang="zh-CN" altLang="zh-CN" sz="2400" dirty="0"/>
                  <a:t>个到第</a:t>
                </a:r>
                <a:r>
                  <a:rPr lang="en-US" altLang="zh-CN" sz="2400" i="1" dirty="0"/>
                  <a:t>j</a:t>
                </a:r>
                <a:r>
                  <a:rPr lang="zh-CN" altLang="zh-CN" sz="2400" dirty="0"/>
                  <a:t>个符号串）后，还需要一个额外的操作以消除重复的城市编号。如果交换后，后代</a:t>
                </a:r>
                <a:r>
                  <a:rPr lang="en-US" altLang="zh-CN" sz="2400" dirty="0"/>
                  <a:t>1</a:t>
                </a:r>
                <a:r>
                  <a:rPr lang="zh-CN" altLang="zh-CN" sz="2400" dirty="0"/>
                  <a:t>到</a:t>
                </a:r>
                <a:r>
                  <a:rPr lang="en-US" altLang="zh-CN" sz="2400" i="1" dirty="0" err="1"/>
                  <a:t>i</a:t>
                </a:r>
                <a:r>
                  <a:rPr lang="zh-CN" altLang="zh-CN" sz="2400" dirty="0"/>
                  <a:t>中的编号</a:t>
                </a:r>
                <a:r>
                  <a:rPr lang="en-US" altLang="zh-CN" sz="2400" dirty="0"/>
                  <a:t> </a:t>
                </a:r>
                <a:r>
                  <a:rPr lang="zh-CN" altLang="zh-CN" sz="2400" dirty="0"/>
                  <a:t>，</a:t>
                </a:r>
                <a:r>
                  <a:rPr lang="en-US" altLang="zh-CN" sz="2400" dirty="0"/>
                  <a:t>1 &lt; </a:t>
                </a:r>
                <a:r>
                  <a:rPr lang="en-US" altLang="zh-CN" sz="2400" i="1" dirty="0"/>
                  <a:t>k </a:t>
                </a:r>
                <a:r>
                  <a:rPr lang="en-US" altLang="zh-CN" sz="2400" dirty="0"/>
                  <a:t>&lt; </a:t>
                </a:r>
                <a:r>
                  <a:rPr lang="en-US" altLang="zh-CN" sz="2400" i="1" dirty="0" err="1"/>
                  <a:t>i</a:t>
                </a:r>
                <a:r>
                  <a:rPr lang="zh-CN" altLang="zh-CN" sz="2400" dirty="0"/>
                  <a:t>与子串</a:t>
                </a:r>
                <a:r>
                  <a:rPr lang="en-US" altLang="zh-CN" sz="2400" i="1" dirty="0" err="1"/>
                  <a:t>i</a:t>
                </a:r>
                <a:r>
                  <a:rPr lang="zh-CN" altLang="zh-CN" sz="2400" dirty="0"/>
                  <a:t>到</a:t>
                </a:r>
                <a:r>
                  <a:rPr lang="en-US" altLang="zh-CN" sz="2400" i="1" dirty="0"/>
                  <a:t>j</a:t>
                </a:r>
                <a:r>
                  <a:rPr lang="zh-CN" altLang="zh-CN" sz="2400" dirty="0"/>
                  <a:t>中的编号</a:t>
                </a:r>
                <a:r>
                  <a:rPr lang="en-US" altLang="zh-CN" sz="2400" dirty="0"/>
                  <a:t> </a:t>
                </a:r>
                <a:r>
                  <a:rPr lang="zh-CN" altLang="zh-CN" sz="2400" dirty="0"/>
                  <a:t>，</a:t>
                </a:r>
                <a:r>
                  <a:rPr lang="en-US" altLang="zh-CN" sz="2400" dirty="0"/>
                  <a:t>      </a:t>
                </a:r>
                <a:r>
                  <a:rPr lang="en-US" altLang="zh-CN" sz="2400" i="1" dirty="0" err="1"/>
                  <a:t>i</a:t>
                </a:r>
                <a:r>
                  <a:rPr lang="en-US" altLang="zh-CN" sz="2400" i="1" dirty="0"/>
                  <a:t> </a:t>
                </a:r>
                <a:r>
                  <a:rPr lang="en-US" altLang="zh-CN" sz="2400" dirty="0">
                    <a:sym typeface="Symbol"/>
                  </a:rPr>
                  <a:t></a:t>
                </a:r>
                <a:r>
                  <a:rPr lang="en-US" altLang="zh-CN" sz="2400" dirty="0"/>
                  <a:t> </a:t>
                </a:r>
                <a:r>
                  <a:rPr lang="en-US" altLang="zh-CN" sz="2400" i="1" dirty="0"/>
                  <a:t>m</a:t>
                </a:r>
                <a:r>
                  <a:rPr lang="en-US" altLang="zh-CN" sz="2400" dirty="0">
                    <a:sym typeface="Symbol"/>
                  </a:rPr>
                  <a:t></a:t>
                </a:r>
                <a:r>
                  <a:rPr lang="en-US" altLang="zh-CN" sz="2400" dirty="0"/>
                  <a:t> </a:t>
                </a:r>
                <a:r>
                  <a:rPr lang="en-US" altLang="zh-CN" sz="2400" i="1" dirty="0"/>
                  <a:t>j</a:t>
                </a:r>
                <a:r>
                  <a:rPr lang="zh-CN" altLang="zh-CN" sz="2400" dirty="0"/>
                  <a:t>重复，则用交差前的</a:t>
                </a:r>
                <a:r>
                  <a:rPr lang="en-US" altLang="zh-CN" sz="2400" dirty="0"/>
                  <a:t> </a:t>
                </a:r>
                <a:r>
                  <a:rPr lang="zh-CN" altLang="zh-CN" sz="2400" dirty="0"/>
                  <a:t>来替换到</a:t>
                </a:r>
                <a:r>
                  <a:rPr lang="en-US" altLang="zh-CN" sz="2400" dirty="0"/>
                  <a:t> </a:t>
                </a:r>
                <a:r>
                  <a:rPr lang="zh-CN" altLang="zh-CN" sz="2400" dirty="0"/>
                  <a:t>，按照此法对</a:t>
                </a:r>
                <a:r>
                  <a:rPr lang="en-US" altLang="zh-CN" sz="2400" i="1" dirty="0" err="1"/>
                  <a:t>i</a:t>
                </a:r>
                <a:r>
                  <a:rPr lang="zh-CN" altLang="zh-CN" sz="2400" dirty="0"/>
                  <a:t>到</a:t>
                </a:r>
                <a:r>
                  <a:rPr lang="en-US" altLang="zh-CN" sz="2400" i="1" dirty="0"/>
                  <a:t>j</a:t>
                </a:r>
                <a:r>
                  <a:rPr lang="zh-CN" altLang="zh-CN" sz="2400" dirty="0"/>
                  <a:t>中的编号依次作这样的操作，直到新解中不出现编号的重复为止。图</a:t>
                </a:r>
                <a:r>
                  <a:rPr lang="en-US" altLang="zh-CN" sz="2400" dirty="0"/>
                  <a:t>4-73</a:t>
                </a:r>
                <a:r>
                  <a:rPr lang="zh-CN" altLang="zh-CN" sz="2400" dirty="0"/>
                  <a:t>所示是这种交叉运算的结果示意图。</a:t>
                </a:r>
              </a:p>
            </p:txBody>
          </p:sp>
        </mc:Choice>
        <mc:Fallback xmlns="">
          <p:sp>
            <p:nvSpPr>
              <p:cNvPr id="2050" name="文本框 1"/>
              <p:cNvSpPr txBox="1">
                <a:spLocks noRot="1" noChangeAspect="1" noMove="1" noResize="1" noEditPoints="1" noAdjustHandles="1" noChangeArrowheads="1" noChangeShapeType="1" noTextEdit="1"/>
              </p:cNvSpPr>
              <p:nvPr/>
            </p:nvSpPr>
            <p:spPr>
              <a:xfrm>
                <a:off x="395536" y="1484784"/>
                <a:ext cx="8352928" cy="3416320"/>
              </a:xfrm>
              <a:prstGeom prst="rect">
                <a:avLst/>
              </a:prstGeom>
              <a:blipFill>
                <a:blip r:embed="rId2"/>
                <a:stretch>
                  <a:fillRect l="-1168" t="-1964" r="-730" b="-3393"/>
                </a:stretch>
              </a:blipFill>
              <a:ln w="9525">
                <a:noFill/>
              </a:ln>
            </p:spPr>
            <p:txBody>
              <a:bodyPr/>
              <a:lstStyle/>
              <a:p>
                <a:r>
                  <a:rPr lang="zh-CN" altLang="en-US">
                    <a:noFill/>
                  </a:rPr>
                  <a:t> </a:t>
                </a:r>
              </a:p>
            </p:txBody>
          </p:sp>
        </mc:Fallback>
      </mc:AlternateContent>
    </p:spTree>
    <p:extLst>
      <p:ext uri="{BB962C8B-B14F-4D97-AF65-F5344CB8AC3E}">
        <p14:creationId xmlns:p14="http://schemas.microsoft.com/office/powerpoint/2010/main" val="105494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randombar(horizontal)">
                                      <p:cBhvr>
                                        <p:cTn id="1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024336"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5.3 </a:t>
            </a:r>
            <a:r>
              <a:rPr lang="zh-CN" altLang="en-US" sz="3200" b="1" dirty="0">
                <a:solidFill>
                  <a:srgbClr val="000000"/>
                </a:solidFill>
                <a:latin typeface="Times New Roman" panose="02020603050405020304" charset="0"/>
                <a:ea typeface="楷体_GB2312" pitchFamily="49" charset="-122"/>
              </a:rPr>
              <a:t>遗传算法</a:t>
            </a:r>
            <a:endParaRPr lang="zh-CN" altLang="zh-CN" sz="3200" b="1" dirty="0">
              <a:solidFill>
                <a:srgbClr val="000000"/>
              </a:solidFill>
              <a:latin typeface="Times New Roman" panose="02020603050405020304" charset="0"/>
              <a:ea typeface="楷体_GB2312" pitchFamily="49" charset="-122"/>
            </a:endParaRPr>
          </a:p>
        </p:txBody>
      </p:sp>
      <p:pic>
        <p:nvPicPr>
          <p:cNvPr id="4" name="图片 3"/>
          <p:cNvPicPr/>
          <p:nvPr/>
        </p:nvPicPr>
        <p:blipFill>
          <a:blip r:embed="rId2">
            <a:extLst>
              <a:ext uri="{28A0092B-C50C-407E-A947-70E740481C1C}">
                <a14:useLocalDpi xmlns:a14="http://schemas.microsoft.com/office/drawing/2010/main" val="0"/>
              </a:ext>
            </a:extLst>
          </a:blip>
          <a:srcRect t="-5527" b="-1888"/>
          <a:stretch>
            <a:fillRect/>
          </a:stretch>
        </p:blipFill>
        <p:spPr>
          <a:xfrm>
            <a:off x="395536" y="1196752"/>
            <a:ext cx="8280920" cy="3888432"/>
          </a:xfrm>
          <a:prstGeom prst="rect">
            <a:avLst/>
          </a:prstGeom>
          <a:ln>
            <a:noFill/>
          </a:ln>
        </p:spPr>
      </p:pic>
      <p:sp>
        <p:nvSpPr>
          <p:cNvPr id="2" name="矩形 1"/>
          <p:cNvSpPr/>
          <p:nvPr/>
        </p:nvSpPr>
        <p:spPr>
          <a:xfrm>
            <a:off x="4010671" y="5107346"/>
            <a:ext cx="1050649" cy="369332"/>
          </a:xfrm>
          <a:prstGeom prst="rect">
            <a:avLst/>
          </a:prstGeom>
        </p:spPr>
        <p:txBody>
          <a:bodyPr wrap="square">
            <a:spAutoFit/>
          </a:bodyPr>
          <a:lstStyle/>
          <a:p>
            <a:r>
              <a:rPr lang="zh-CN" altLang="zh-CN" dirty="0"/>
              <a:t>图</a:t>
            </a:r>
            <a:r>
              <a:rPr lang="en-US" altLang="zh-CN" dirty="0"/>
              <a:t>4-73</a:t>
            </a:r>
            <a:endParaRPr lang="zh-CN" altLang="zh-CN" dirty="0"/>
          </a:p>
        </p:txBody>
      </p:sp>
    </p:spTree>
    <p:extLst>
      <p:ext uri="{BB962C8B-B14F-4D97-AF65-F5344CB8AC3E}">
        <p14:creationId xmlns:p14="http://schemas.microsoft.com/office/powerpoint/2010/main" val="105494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heel(1)">
                                      <p:cBhvr>
                                        <p:cTn id="1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024336"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5.3 </a:t>
            </a:r>
            <a:r>
              <a:rPr lang="zh-CN" altLang="en-US" sz="3200" b="1" dirty="0">
                <a:solidFill>
                  <a:srgbClr val="000000"/>
                </a:solidFill>
                <a:latin typeface="Times New Roman" panose="02020603050405020304" charset="0"/>
                <a:ea typeface="楷体_GB2312" pitchFamily="49" charset="-122"/>
              </a:rPr>
              <a:t>遗传算法</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395536" y="1268760"/>
            <a:ext cx="8208912" cy="3108543"/>
          </a:xfrm>
          <a:prstGeom prst="rect">
            <a:avLst/>
          </a:prstGeom>
          <a:noFill/>
          <a:ln w="9525">
            <a:noFill/>
          </a:ln>
        </p:spPr>
        <p:txBody>
          <a:bodyPr wrap="square" anchor="t">
            <a:spAutoFit/>
          </a:bodyPr>
          <a:lstStyle/>
          <a:p>
            <a:r>
              <a:rPr lang="zh-CN" altLang="zh-CN" sz="2800" dirty="0"/>
              <a:t>（</a:t>
            </a:r>
            <a:r>
              <a:rPr lang="en-US" altLang="zh-CN" sz="2800" dirty="0"/>
              <a:t>5</a:t>
            </a:r>
            <a:r>
              <a:rPr lang="zh-CN" altLang="zh-CN" sz="2800" dirty="0"/>
              <a:t>）变异算子：在</a:t>
            </a:r>
            <a:r>
              <a:rPr lang="en-US" altLang="zh-CN" sz="2800" dirty="0"/>
              <a:t>TSP</a:t>
            </a:r>
            <a:r>
              <a:rPr lang="zh-CN" altLang="zh-CN" sz="2800" dirty="0"/>
              <a:t>问题中，单点基本位变异会造成新解中出现编号的重复。因此这里的变异算子采用对调，滑移和逆序三种不会引起编号重复的变异算子。</a:t>
            </a:r>
          </a:p>
          <a:p>
            <a:r>
              <a:rPr lang="zh-CN" altLang="zh-CN" sz="2800" dirty="0"/>
              <a:t>基于以上描述，可用</a:t>
            </a:r>
            <a:r>
              <a:rPr lang="en-US" altLang="zh-CN" sz="2800" dirty="0" err="1"/>
              <a:t>MatLab</a:t>
            </a:r>
            <a:r>
              <a:rPr lang="zh-CN" altLang="zh-CN" sz="2800" dirty="0"/>
              <a:t>实现</a:t>
            </a:r>
            <a:r>
              <a:rPr lang="en-US" altLang="zh-CN" sz="2800" dirty="0"/>
              <a:t>TSP</a:t>
            </a:r>
            <a:r>
              <a:rPr lang="zh-CN" altLang="zh-CN" sz="2800" dirty="0"/>
              <a:t>问题的遗传算法，图</a:t>
            </a:r>
            <a:r>
              <a:rPr lang="en-US" altLang="zh-CN" sz="2800" dirty="0"/>
              <a:t>4-74</a:t>
            </a:r>
            <a:r>
              <a:rPr lang="zh-CN" altLang="zh-CN" sz="2800" dirty="0"/>
              <a:t>所示为</a:t>
            </a:r>
            <a:r>
              <a:rPr lang="en-US" altLang="zh-CN" sz="2800" dirty="0" err="1"/>
              <a:t>MatLab</a:t>
            </a:r>
            <a:r>
              <a:rPr lang="zh-CN" altLang="zh-CN" sz="2800" dirty="0"/>
              <a:t>实现的中国</a:t>
            </a:r>
            <a:r>
              <a:rPr lang="en-US" altLang="zh-CN" sz="2800" dirty="0"/>
              <a:t>34</a:t>
            </a:r>
            <a:r>
              <a:rPr lang="zh-CN" altLang="zh-CN" sz="2800" dirty="0"/>
              <a:t>个省会城市</a:t>
            </a:r>
            <a:r>
              <a:rPr lang="en-US" altLang="zh-CN" sz="2800" dirty="0"/>
              <a:t>TSP</a:t>
            </a:r>
            <a:r>
              <a:rPr lang="zh-CN" altLang="zh-CN" sz="2800" dirty="0"/>
              <a:t>问题的遗传算法求解结果。</a:t>
            </a:r>
          </a:p>
        </p:txBody>
      </p:sp>
    </p:spTree>
    <p:extLst>
      <p:ext uri="{BB962C8B-B14F-4D97-AF65-F5344CB8AC3E}">
        <p14:creationId xmlns:p14="http://schemas.microsoft.com/office/powerpoint/2010/main" val="105494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randombar(horizontal)">
                                      <p:cBhvr>
                                        <p:cTn id="1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024336"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5.3 </a:t>
            </a:r>
            <a:r>
              <a:rPr lang="zh-CN" altLang="en-US" sz="3200" b="1" dirty="0">
                <a:solidFill>
                  <a:srgbClr val="000000"/>
                </a:solidFill>
                <a:latin typeface="Times New Roman" panose="02020603050405020304" charset="0"/>
                <a:ea typeface="楷体_GB2312" pitchFamily="49" charset="-122"/>
              </a:rPr>
              <a:t>遗传算法</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395536" y="4725144"/>
            <a:ext cx="8208912" cy="1384995"/>
          </a:xfrm>
          <a:prstGeom prst="rect">
            <a:avLst/>
          </a:prstGeom>
          <a:noFill/>
          <a:ln w="9525">
            <a:noFill/>
          </a:ln>
        </p:spPr>
        <p:txBody>
          <a:bodyPr wrap="square" anchor="t">
            <a:spAutoFit/>
          </a:bodyPr>
          <a:lstStyle/>
          <a:p>
            <a:pPr indent="720000"/>
            <a:r>
              <a:rPr lang="zh-CN" altLang="zh-CN" sz="2800" dirty="0"/>
              <a:t>在遗传算法的</a:t>
            </a:r>
            <a:r>
              <a:rPr lang="en-US" altLang="zh-CN" sz="2800" dirty="0" err="1"/>
              <a:t>MatLab</a:t>
            </a:r>
            <a:r>
              <a:rPr lang="zh-CN" altLang="zh-CN" sz="2800" dirty="0"/>
              <a:t>程序中，解的形式，任意两城市间的球面距离矩阵和路径的总长度的计算都与退火方法一致，相同的内容这里不再复述。</a:t>
            </a:r>
          </a:p>
        </p:txBody>
      </p:sp>
      <p:pic>
        <p:nvPicPr>
          <p:cNvPr id="4" name="图片 3"/>
          <p:cNvPicPr/>
          <p:nvPr/>
        </p:nvPicPr>
        <p:blipFill rotWithShape="1">
          <a:blip r:embed="rId2"/>
          <a:srcRect l="49091" t="2071" b="1"/>
          <a:stretch/>
        </p:blipFill>
        <p:spPr>
          <a:xfrm>
            <a:off x="4572000" y="1196752"/>
            <a:ext cx="3888432" cy="3220153"/>
          </a:xfrm>
          <a:prstGeom prst="rect">
            <a:avLst/>
          </a:prstGeom>
          <a:ln>
            <a:noFill/>
          </a:ln>
        </p:spPr>
      </p:pic>
      <p:pic>
        <p:nvPicPr>
          <p:cNvPr id="2" name="图片 1">
            <a:extLst>
              <a:ext uri="{FF2B5EF4-FFF2-40B4-BE49-F238E27FC236}">
                <a16:creationId xmlns:a16="http://schemas.microsoft.com/office/drawing/2014/main" id="{EB4FBA07-0C8A-40A4-9AB9-2751C9B0E743}"/>
              </a:ext>
            </a:extLst>
          </p:cNvPr>
          <p:cNvPicPr>
            <a:picLocks noChangeAspect="1"/>
          </p:cNvPicPr>
          <p:nvPr/>
        </p:nvPicPr>
        <p:blipFill rotWithShape="1">
          <a:blip r:embed="rId3"/>
          <a:srcRect t="5289"/>
          <a:stretch/>
        </p:blipFill>
        <p:spPr>
          <a:xfrm>
            <a:off x="302959" y="1196752"/>
            <a:ext cx="3963820" cy="3096344"/>
          </a:xfrm>
          <a:prstGeom prst="rect">
            <a:avLst/>
          </a:prstGeom>
        </p:spPr>
      </p:pic>
    </p:spTree>
    <p:extLst>
      <p:ext uri="{BB962C8B-B14F-4D97-AF65-F5344CB8AC3E}">
        <p14:creationId xmlns:p14="http://schemas.microsoft.com/office/powerpoint/2010/main" val="105494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2" nodeType="click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randombar(horizontal)">
                                      <p:cBhvr>
                                        <p:cTn id="18" dur="500"/>
                                        <p:tgtEl>
                                          <p:spTgt spid="2050"/>
                                        </p:tgtEl>
                                      </p:cBhvr>
                                    </p:animEffect>
                                  </p:childTnLst>
                                </p:cTn>
                              </p:par>
                              <p:par>
                                <p:cTn id="19" presetID="16" presetClass="entr" presetSubtype="21"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024336"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5.3 </a:t>
            </a:r>
            <a:r>
              <a:rPr lang="zh-CN" altLang="en-US" sz="3200" b="1" dirty="0">
                <a:solidFill>
                  <a:srgbClr val="000000"/>
                </a:solidFill>
                <a:latin typeface="Times New Roman" panose="02020603050405020304" charset="0"/>
                <a:ea typeface="楷体_GB2312" pitchFamily="49" charset="-122"/>
              </a:rPr>
              <a:t>遗传算法</a:t>
            </a:r>
            <a:endParaRPr lang="zh-CN" altLang="zh-CN" sz="3200" b="1" dirty="0">
              <a:solidFill>
                <a:srgbClr val="000000"/>
              </a:solidFill>
              <a:latin typeface="Times New Roman" panose="02020603050405020304" charset="0"/>
              <a:ea typeface="楷体_GB2312" pitchFamily="49" charset="-122"/>
            </a:endParaRPr>
          </a:p>
        </p:txBody>
      </p:sp>
      <p:sp>
        <p:nvSpPr>
          <p:cNvPr id="3" name="矩形 2">
            <a:extLst>
              <a:ext uri="{FF2B5EF4-FFF2-40B4-BE49-F238E27FC236}">
                <a16:creationId xmlns:a16="http://schemas.microsoft.com/office/drawing/2014/main" id="{ABBAB31F-B221-4B50-B88A-28EADAE1F98C}"/>
              </a:ext>
            </a:extLst>
          </p:cNvPr>
          <p:cNvSpPr/>
          <p:nvPr/>
        </p:nvSpPr>
        <p:spPr>
          <a:xfrm>
            <a:off x="108462" y="1048325"/>
            <a:ext cx="3647152" cy="369332"/>
          </a:xfrm>
          <a:prstGeom prst="rect">
            <a:avLst/>
          </a:prstGeom>
          <a:solidFill>
            <a:srgbClr val="FFC000"/>
          </a:solidFill>
        </p:spPr>
        <p:txBody>
          <a:bodyPr wrap="none">
            <a:spAutoFit/>
          </a:bodyPr>
          <a:lstStyle/>
          <a:p>
            <a:r>
              <a:rPr lang="zh-CN" altLang="zh-CN" dirty="0"/>
              <a:t>下面给出主程序的主要代码</a:t>
            </a:r>
            <a:r>
              <a:rPr lang="zh-CN" altLang="en-US" dirty="0"/>
              <a:t>如下。</a:t>
            </a:r>
          </a:p>
        </p:txBody>
      </p:sp>
      <p:sp>
        <p:nvSpPr>
          <p:cNvPr id="6" name="矩形 5">
            <a:extLst>
              <a:ext uri="{FF2B5EF4-FFF2-40B4-BE49-F238E27FC236}">
                <a16:creationId xmlns:a16="http://schemas.microsoft.com/office/drawing/2014/main" id="{68EC9E6F-D47B-41C9-BAE6-D7C05B7C90AC}"/>
              </a:ext>
            </a:extLst>
          </p:cNvPr>
          <p:cNvSpPr/>
          <p:nvPr/>
        </p:nvSpPr>
        <p:spPr>
          <a:xfrm>
            <a:off x="20281" y="1417657"/>
            <a:ext cx="9558808" cy="5355312"/>
          </a:xfrm>
          <a:prstGeom prst="rect">
            <a:avLst/>
          </a:prstGeom>
        </p:spPr>
        <p:txBody>
          <a:bodyPr wrap="square">
            <a:spAutoFit/>
          </a:bodyPr>
          <a:lstStyle/>
          <a:p>
            <a:r>
              <a:rPr lang="en-US" altLang="zh-CN" dirty="0"/>
              <a:t>1 </a:t>
            </a:r>
            <a:r>
              <a:rPr lang="en-US" altLang="zh-CN" dirty="0" err="1"/>
              <a:t>popSize</a:t>
            </a:r>
            <a:r>
              <a:rPr lang="en-US" altLang="zh-CN" dirty="0"/>
              <a:t> = 50; % </a:t>
            </a:r>
            <a:r>
              <a:rPr lang="zh-CN" altLang="en-US" dirty="0"/>
              <a:t>种群规模</a:t>
            </a:r>
          </a:p>
          <a:p>
            <a:r>
              <a:rPr lang="en-US" altLang="zh-CN" dirty="0"/>
              <a:t>2 </a:t>
            </a:r>
            <a:r>
              <a:rPr lang="en-US" altLang="zh-CN" dirty="0" err="1"/>
              <a:t>max_generation</a:t>
            </a:r>
            <a:r>
              <a:rPr lang="en-US" altLang="zh-CN" dirty="0"/>
              <a:t> = 3000; % </a:t>
            </a:r>
            <a:r>
              <a:rPr lang="zh-CN" altLang="en-US" dirty="0"/>
              <a:t>初始化最大种群代数</a:t>
            </a:r>
          </a:p>
          <a:p>
            <a:r>
              <a:rPr lang="en-US" altLang="zh-CN" dirty="0"/>
              <a:t>3 </a:t>
            </a:r>
            <a:r>
              <a:rPr lang="en-US" altLang="zh-CN" dirty="0" err="1"/>
              <a:t>Pmutation</a:t>
            </a:r>
            <a:r>
              <a:rPr lang="en-US" altLang="zh-CN" dirty="0"/>
              <a:t> = 0.16; % </a:t>
            </a:r>
            <a:r>
              <a:rPr lang="zh-CN" altLang="en-US" dirty="0"/>
              <a:t>变异概率</a:t>
            </a:r>
          </a:p>
          <a:p>
            <a:r>
              <a:rPr lang="en-US" altLang="zh-CN" dirty="0"/>
              <a:t>4 for </a:t>
            </a:r>
            <a:r>
              <a:rPr lang="en-US" altLang="zh-CN" dirty="0" err="1"/>
              <a:t>i</a:t>
            </a:r>
            <a:r>
              <a:rPr lang="en-US" altLang="zh-CN" dirty="0"/>
              <a:t> = 1</a:t>
            </a:r>
            <a:r>
              <a:rPr lang="zh-CN" altLang="en-US" dirty="0"/>
              <a:t>：</a:t>
            </a:r>
            <a:r>
              <a:rPr lang="en-US" altLang="zh-CN" dirty="0" err="1"/>
              <a:t>popSize</a:t>
            </a:r>
            <a:r>
              <a:rPr lang="en-US" altLang="zh-CN" dirty="0"/>
              <a:t> % </a:t>
            </a:r>
            <a:r>
              <a:rPr lang="zh-CN" altLang="en-US" dirty="0"/>
              <a:t>初始化种群</a:t>
            </a:r>
          </a:p>
          <a:p>
            <a:r>
              <a:rPr lang="en-US" altLang="zh-CN" dirty="0"/>
              <a:t>5    pop(</a:t>
            </a:r>
            <a:r>
              <a:rPr lang="en-US" altLang="zh-CN" dirty="0" err="1"/>
              <a:t>i</a:t>
            </a:r>
            <a:r>
              <a:rPr lang="en-US" altLang="zh-CN" dirty="0"/>
              <a:t>, :) = </a:t>
            </a:r>
            <a:r>
              <a:rPr lang="en-US" altLang="zh-CN" dirty="0" err="1"/>
              <a:t>randperm</a:t>
            </a:r>
            <a:r>
              <a:rPr lang="en-US" altLang="zh-CN" dirty="0"/>
              <a:t>(</a:t>
            </a:r>
            <a:r>
              <a:rPr lang="en-US" altLang="zh-CN" dirty="0" err="1"/>
              <a:t>numberofcities</a:t>
            </a:r>
            <a:r>
              <a:rPr lang="en-US" altLang="zh-CN" dirty="0"/>
              <a:t>);</a:t>
            </a:r>
          </a:p>
          <a:p>
            <a:r>
              <a:rPr lang="en-US" altLang="zh-CN" dirty="0"/>
              <a:t>6 end</a:t>
            </a:r>
          </a:p>
          <a:p>
            <a:r>
              <a:rPr lang="en-US" altLang="zh-CN" dirty="0"/>
              <a:t>7 for generation = 1</a:t>
            </a:r>
            <a:r>
              <a:rPr lang="zh-CN" altLang="en-US" dirty="0"/>
              <a:t>：</a:t>
            </a:r>
            <a:r>
              <a:rPr lang="en-US" altLang="zh-CN" dirty="0" err="1"/>
              <a:t>max_generation</a:t>
            </a:r>
            <a:endParaRPr lang="en-US" altLang="zh-CN" dirty="0"/>
          </a:p>
          <a:p>
            <a:r>
              <a:rPr lang="en-US" altLang="zh-CN" dirty="0"/>
              <a:t>8   fitness = 1/ </a:t>
            </a:r>
            <a:r>
              <a:rPr lang="en-US" altLang="zh-CN" dirty="0" err="1"/>
              <a:t>totaldistance</a:t>
            </a:r>
            <a:r>
              <a:rPr lang="en-US" altLang="zh-CN" dirty="0"/>
              <a:t>(pop, dis); % </a:t>
            </a:r>
            <a:r>
              <a:rPr lang="zh-CN" altLang="en-US" dirty="0"/>
              <a:t>计算距离</a:t>
            </a:r>
            <a:r>
              <a:rPr lang="en-US" altLang="zh-CN" dirty="0"/>
              <a:t>(</a:t>
            </a:r>
            <a:r>
              <a:rPr lang="zh-CN" altLang="en-US" dirty="0"/>
              <a:t>适应度</a:t>
            </a:r>
            <a:r>
              <a:rPr lang="en-US" altLang="zh-CN" dirty="0"/>
              <a:t>)</a:t>
            </a:r>
          </a:p>
          <a:p>
            <a:r>
              <a:rPr lang="en-US" altLang="zh-CN" dirty="0"/>
              <a:t>9   [</a:t>
            </a:r>
            <a:r>
              <a:rPr lang="en-US" altLang="zh-CN" dirty="0" err="1"/>
              <a:t>maxfit</a:t>
            </a:r>
            <a:r>
              <a:rPr lang="en-US" altLang="zh-CN" dirty="0"/>
              <a:t>, </a:t>
            </a:r>
            <a:r>
              <a:rPr lang="en-US" altLang="zh-CN" dirty="0" err="1"/>
              <a:t>bestID</a:t>
            </a:r>
            <a:r>
              <a:rPr lang="en-US" altLang="zh-CN" dirty="0"/>
              <a:t>] = max(fitness);</a:t>
            </a:r>
          </a:p>
          <a:p>
            <a:r>
              <a:rPr lang="en-US" altLang="zh-CN" dirty="0"/>
              <a:t>10   </a:t>
            </a:r>
            <a:r>
              <a:rPr lang="en-US" altLang="zh-CN" dirty="0" err="1"/>
              <a:t>bestPop</a:t>
            </a:r>
            <a:r>
              <a:rPr lang="en-US" altLang="zh-CN" dirty="0"/>
              <a:t> = pop(</a:t>
            </a:r>
            <a:r>
              <a:rPr lang="en-US" altLang="zh-CN" dirty="0" err="1"/>
              <a:t>bestID</a:t>
            </a:r>
            <a:r>
              <a:rPr lang="en-US" altLang="zh-CN" dirty="0"/>
              <a:t>, :); % </a:t>
            </a:r>
            <a:r>
              <a:rPr lang="zh-CN" altLang="en-US" dirty="0"/>
              <a:t>找出精英</a:t>
            </a:r>
          </a:p>
          <a:p>
            <a:r>
              <a:rPr lang="en-US" altLang="zh-CN" dirty="0"/>
              <a:t>11   pop = select(pop, fitness); % </a:t>
            </a:r>
            <a:r>
              <a:rPr lang="zh-CN" altLang="en-US" dirty="0"/>
              <a:t>选择操作</a:t>
            </a:r>
          </a:p>
          <a:p>
            <a:r>
              <a:rPr lang="en-US" altLang="zh-CN" dirty="0"/>
              <a:t>12   pop = crossover(pop); % </a:t>
            </a:r>
            <a:r>
              <a:rPr lang="zh-CN" altLang="en-US" dirty="0"/>
              <a:t>交叉操作</a:t>
            </a:r>
          </a:p>
          <a:p>
            <a:r>
              <a:rPr lang="en-US" altLang="zh-CN" dirty="0"/>
              <a:t>13   pop = mutate(pop, </a:t>
            </a:r>
            <a:r>
              <a:rPr lang="en-US" altLang="zh-CN" dirty="0" err="1"/>
              <a:t>Pmutation</a:t>
            </a:r>
            <a:r>
              <a:rPr lang="en-US" altLang="zh-CN" dirty="0"/>
              <a:t>); % </a:t>
            </a:r>
            <a:r>
              <a:rPr lang="zh-CN" altLang="en-US" dirty="0"/>
              <a:t>变异操作</a:t>
            </a:r>
          </a:p>
          <a:p>
            <a:r>
              <a:rPr lang="en-US" altLang="zh-CN" dirty="0"/>
              <a:t>14   pop = [</a:t>
            </a:r>
            <a:r>
              <a:rPr lang="en-US" altLang="zh-CN" dirty="0" err="1"/>
              <a:t>bestPop</a:t>
            </a:r>
            <a:r>
              <a:rPr lang="en-US" altLang="zh-CN" dirty="0"/>
              <a:t>; pop]; % </a:t>
            </a:r>
            <a:r>
              <a:rPr lang="zh-CN" altLang="en-US" dirty="0"/>
              <a:t>精英保护</a:t>
            </a:r>
          </a:p>
          <a:p>
            <a:r>
              <a:rPr lang="en-US" altLang="zh-CN" dirty="0"/>
              <a:t>15 end</a:t>
            </a:r>
          </a:p>
          <a:p>
            <a:r>
              <a:rPr lang="en-US" altLang="zh-CN" dirty="0"/>
              <a:t>16</a:t>
            </a:r>
          </a:p>
          <a:p>
            <a:r>
              <a:rPr lang="en-US" altLang="zh-CN" dirty="0"/>
              <a:t>17 </a:t>
            </a:r>
            <a:r>
              <a:rPr lang="en-US" altLang="zh-CN" dirty="0" err="1"/>
              <a:t>popDist</a:t>
            </a:r>
            <a:r>
              <a:rPr lang="en-US" altLang="zh-CN" dirty="0"/>
              <a:t> = </a:t>
            </a:r>
            <a:r>
              <a:rPr lang="en-US" altLang="zh-CN" dirty="0" err="1"/>
              <a:t>total_distance</a:t>
            </a:r>
            <a:r>
              <a:rPr lang="en-US" altLang="zh-CN" dirty="0"/>
              <a:t>(pop, dis); % </a:t>
            </a:r>
            <a:r>
              <a:rPr lang="zh-CN" altLang="en-US" dirty="0"/>
              <a:t>计算距离（适应度）</a:t>
            </a:r>
          </a:p>
          <a:p>
            <a:r>
              <a:rPr lang="en-US" altLang="zh-CN" dirty="0"/>
              <a:t>18 [</a:t>
            </a:r>
            <a:r>
              <a:rPr lang="en-US" altLang="zh-CN" dirty="0" err="1"/>
              <a:t>minDist</a:t>
            </a:r>
            <a:r>
              <a:rPr lang="en-US" altLang="zh-CN" dirty="0"/>
              <a:t>, index] = min(</a:t>
            </a:r>
            <a:r>
              <a:rPr lang="en-US" altLang="zh-CN" dirty="0" err="1"/>
              <a:t>popDist</a:t>
            </a:r>
            <a:r>
              <a:rPr lang="en-US" altLang="zh-CN" dirty="0"/>
              <a:t>);</a:t>
            </a:r>
          </a:p>
          <a:p>
            <a:r>
              <a:rPr lang="en-US" altLang="zh-CN" dirty="0"/>
              <a:t>19 </a:t>
            </a:r>
            <a:r>
              <a:rPr lang="en-US" altLang="zh-CN" dirty="0" err="1"/>
              <a:t>optRoute</a:t>
            </a:r>
            <a:r>
              <a:rPr lang="en-US" altLang="zh-CN" dirty="0"/>
              <a:t> = pop(index, :); % </a:t>
            </a:r>
            <a:r>
              <a:rPr lang="zh-CN" altLang="en-US" dirty="0"/>
              <a:t>找出最短距离</a:t>
            </a:r>
          </a:p>
        </p:txBody>
      </p:sp>
    </p:spTree>
    <p:extLst>
      <p:ext uri="{BB962C8B-B14F-4D97-AF65-F5344CB8AC3E}">
        <p14:creationId xmlns:p14="http://schemas.microsoft.com/office/powerpoint/2010/main" val="328839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3" grpId="0" animBg="1"/>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024336"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5.3 </a:t>
            </a:r>
            <a:r>
              <a:rPr lang="zh-CN" altLang="en-US" sz="3200" b="1" dirty="0">
                <a:solidFill>
                  <a:srgbClr val="000000"/>
                </a:solidFill>
                <a:latin typeface="Times New Roman" panose="02020603050405020304" charset="0"/>
                <a:ea typeface="楷体_GB2312" pitchFamily="49" charset="-122"/>
              </a:rPr>
              <a:t>遗传算法</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395536" y="1268760"/>
            <a:ext cx="8208912" cy="3970318"/>
          </a:xfrm>
          <a:prstGeom prst="rect">
            <a:avLst/>
          </a:prstGeom>
          <a:noFill/>
          <a:ln w="9525">
            <a:noFill/>
          </a:ln>
        </p:spPr>
        <p:txBody>
          <a:bodyPr wrap="square" anchor="t">
            <a:spAutoFit/>
          </a:bodyPr>
          <a:lstStyle/>
          <a:p>
            <a:pPr indent="720000"/>
            <a:r>
              <a:rPr lang="zh-CN" altLang="zh-CN" sz="2800" dirty="0"/>
              <a:t>程序中第</a:t>
            </a:r>
            <a:r>
              <a:rPr lang="en-US" altLang="zh-CN" sz="2800" dirty="0"/>
              <a:t>10</a:t>
            </a:r>
            <a:r>
              <a:rPr lang="zh-CN" altLang="zh-CN" sz="2800" dirty="0"/>
              <a:t>行找出当前最好的解，并通过第</a:t>
            </a:r>
            <a:r>
              <a:rPr lang="en-US" altLang="zh-CN" sz="2800" dirty="0"/>
              <a:t>14</a:t>
            </a:r>
            <a:r>
              <a:rPr lang="zh-CN" altLang="zh-CN" sz="2800" dirty="0"/>
              <a:t>行将这个最好的解不做任何改变操作直接放到下一代的种群中，这样做是为了使得下一代的种群的最优解至少不会比上一代差。此外，上述主程序中还调用了函数</a:t>
            </a:r>
            <a:r>
              <a:rPr lang="en-US" altLang="zh-CN" sz="2800" dirty="0"/>
              <a:t> select</a:t>
            </a:r>
            <a:r>
              <a:rPr lang="zh-CN" altLang="zh-CN" sz="2800" dirty="0"/>
              <a:t>，</a:t>
            </a:r>
            <a:r>
              <a:rPr lang="en-US" altLang="zh-CN" sz="2800" dirty="0"/>
              <a:t>crossover</a:t>
            </a:r>
            <a:r>
              <a:rPr lang="zh-CN" altLang="zh-CN" sz="2800" dirty="0"/>
              <a:t>和</a:t>
            </a:r>
            <a:r>
              <a:rPr lang="en-US" altLang="zh-CN" sz="2800" dirty="0"/>
              <a:t>mutate</a:t>
            </a:r>
            <a:r>
              <a:rPr lang="zh-CN" altLang="zh-CN" sz="2800" dirty="0"/>
              <a:t>，下面我们逐一介绍。</a:t>
            </a:r>
          </a:p>
          <a:p>
            <a:pPr indent="720000"/>
            <a:r>
              <a:rPr lang="zh-CN" altLang="zh-CN" sz="2800" dirty="0"/>
              <a:t>函数</a:t>
            </a:r>
            <a:r>
              <a:rPr lang="en-US" altLang="zh-CN" sz="2800" dirty="0"/>
              <a:t>select</a:t>
            </a:r>
            <a:r>
              <a:rPr lang="zh-CN" altLang="zh-CN" sz="2800" dirty="0"/>
              <a:t>是用来进行选择操作，在函数</a:t>
            </a:r>
            <a:r>
              <a:rPr lang="en-US" altLang="zh-CN" sz="2800" dirty="0"/>
              <a:t>select</a:t>
            </a:r>
            <a:r>
              <a:rPr lang="zh-CN" altLang="zh-CN" sz="2800" dirty="0"/>
              <a:t>中，我们提供两种选择算子：轮盘赌和两两竞争。函数</a:t>
            </a:r>
            <a:r>
              <a:rPr lang="en-US" altLang="zh-CN" sz="2800" dirty="0"/>
              <a:t>select</a:t>
            </a:r>
            <a:r>
              <a:rPr lang="zh-CN" altLang="zh-CN" sz="2800" dirty="0"/>
              <a:t>的代码</a:t>
            </a:r>
            <a:r>
              <a:rPr lang="zh-CN" altLang="en-US" sz="2800" dirty="0"/>
              <a:t>如下。</a:t>
            </a:r>
            <a:endParaRPr lang="zh-CN" altLang="zh-CN" sz="2800" dirty="0"/>
          </a:p>
        </p:txBody>
      </p:sp>
    </p:spTree>
    <p:extLst>
      <p:ext uri="{BB962C8B-B14F-4D97-AF65-F5344CB8AC3E}">
        <p14:creationId xmlns:p14="http://schemas.microsoft.com/office/powerpoint/2010/main" val="105494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randombar(horizontal)">
                                      <p:cBhvr>
                                        <p:cTn id="1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024336"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5.3 </a:t>
            </a:r>
            <a:r>
              <a:rPr lang="zh-CN" altLang="en-US" sz="3200" b="1" dirty="0">
                <a:solidFill>
                  <a:srgbClr val="000000"/>
                </a:solidFill>
                <a:latin typeface="Times New Roman" panose="02020603050405020304" charset="0"/>
                <a:ea typeface="楷体_GB2312" pitchFamily="49" charset="-122"/>
              </a:rPr>
              <a:t>遗传算法</a:t>
            </a:r>
            <a:endParaRPr lang="zh-CN" altLang="zh-CN" sz="3200" b="1" dirty="0">
              <a:solidFill>
                <a:srgbClr val="000000"/>
              </a:solidFill>
              <a:latin typeface="Times New Roman" panose="02020603050405020304" charset="0"/>
              <a:ea typeface="楷体_GB2312" pitchFamily="49" charset="-122"/>
            </a:endParaRPr>
          </a:p>
        </p:txBody>
      </p:sp>
      <p:sp>
        <p:nvSpPr>
          <p:cNvPr id="3" name="矩形 2">
            <a:extLst>
              <a:ext uri="{FF2B5EF4-FFF2-40B4-BE49-F238E27FC236}">
                <a16:creationId xmlns:a16="http://schemas.microsoft.com/office/drawing/2014/main" id="{61385BAD-FEB9-427B-AB3C-59E5738EAC6F}"/>
              </a:ext>
            </a:extLst>
          </p:cNvPr>
          <p:cNvSpPr/>
          <p:nvPr/>
        </p:nvSpPr>
        <p:spPr>
          <a:xfrm>
            <a:off x="114894" y="1069604"/>
            <a:ext cx="1941557" cy="369332"/>
          </a:xfrm>
          <a:prstGeom prst="rect">
            <a:avLst/>
          </a:prstGeom>
          <a:solidFill>
            <a:srgbClr val="FFC000"/>
          </a:solidFill>
        </p:spPr>
        <p:txBody>
          <a:bodyPr wrap="none">
            <a:spAutoFit/>
          </a:bodyPr>
          <a:lstStyle/>
          <a:p>
            <a:r>
              <a:rPr lang="zh-CN" altLang="zh-CN" dirty="0"/>
              <a:t>函数</a:t>
            </a:r>
            <a:r>
              <a:rPr lang="en-US" altLang="zh-CN" dirty="0"/>
              <a:t>select</a:t>
            </a:r>
            <a:r>
              <a:rPr lang="zh-CN" altLang="zh-CN" dirty="0"/>
              <a:t>的代码</a:t>
            </a:r>
            <a:endParaRPr lang="zh-CN" altLang="en-US" dirty="0"/>
          </a:p>
        </p:txBody>
      </p:sp>
      <p:sp>
        <p:nvSpPr>
          <p:cNvPr id="4" name="矩形 3">
            <a:extLst>
              <a:ext uri="{FF2B5EF4-FFF2-40B4-BE49-F238E27FC236}">
                <a16:creationId xmlns:a16="http://schemas.microsoft.com/office/drawing/2014/main" id="{CC2EB20F-501C-40C8-88F5-F5C542DB3A66}"/>
              </a:ext>
            </a:extLst>
          </p:cNvPr>
          <p:cNvSpPr/>
          <p:nvPr/>
        </p:nvSpPr>
        <p:spPr>
          <a:xfrm>
            <a:off x="-247" y="1460215"/>
            <a:ext cx="9342784" cy="5170646"/>
          </a:xfrm>
          <a:prstGeom prst="rect">
            <a:avLst/>
          </a:prstGeom>
        </p:spPr>
        <p:txBody>
          <a:bodyPr wrap="square">
            <a:spAutoFit/>
          </a:bodyPr>
          <a:lstStyle/>
          <a:p>
            <a:r>
              <a:rPr lang="en-US" altLang="zh-CN" sz="1600" dirty="0"/>
              <a:t>1 function </a:t>
            </a:r>
            <a:r>
              <a:rPr lang="en-US" altLang="zh-CN" sz="1600" dirty="0" err="1"/>
              <a:t>popselected</a:t>
            </a:r>
            <a:r>
              <a:rPr lang="en-US" altLang="zh-CN" sz="1600" dirty="0"/>
              <a:t> = select(pop , fitness , </a:t>
            </a:r>
            <a:r>
              <a:rPr lang="en-US" altLang="zh-CN" sz="1600" dirty="0" err="1"/>
              <a:t>nselected</a:t>
            </a:r>
            <a:r>
              <a:rPr lang="en-US" altLang="zh-CN" sz="1600" dirty="0"/>
              <a:t> , method)</a:t>
            </a:r>
          </a:p>
          <a:p>
            <a:r>
              <a:rPr lang="en-US" altLang="zh-CN" sz="1600" dirty="0"/>
              <a:t>2 </a:t>
            </a:r>
            <a:r>
              <a:rPr lang="en-US" altLang="zh-CN" sz="1600" dirty="0" err="1"/>
              <a:t>popSize</a:t>
            </a:r>
            <a:r>
              <a:rPr lang="en-US" altLang="zh-CN" sz="1600" dirty="0"/>
              <a:t> = size(pop ,1);</a:t>
            </a:r>
          </a:p>
          <a:p>
            <a:r>
              <a:rPr lang="en-US" altLang="zh-CN" sz="1600" dirty="0"/>
              <a:t>3</a:t>
            </a:r>
          </a:p>
          <a:p>
            <a:r>
              <a:rPr lang="en-US" altLang="zh-CN" sz="1600" dirty="0"/>
              <a:t>4 switch method</a:t>
            </a:r>
          </a:p>
          <a:p>
            <a:r>
              <a:rPr lang="en-US" altLang="zh-CN" sz="1600" dirty="0"/>
              <a:t>5    case 'roulette ' % </a:t>
            </a:r>
            <a:r>
              <a:rPr lang="zh-CN" altLang="en-US" sz="1600" dirty="0"/>
              <a:t>轮盘赌</a:t>
            </a:r>
          </a:p>
          <a:p>
            <a:r>
              <a:rPr lang="en-US" altLang="zh-CN" sz="1600" dirty="0"/>
              <a:t>6       p=fitness/sum(fitness); % </a:t>
            </a:r>
            <a:r>
              <a:rPr lang="zh-CN" altLang="en-US" sz="1600" dirty="0"/>
              <a:t>选中概率</a:t>
            </a:r>
          </a:p>
          <a:p>
            <a:r>
              <a:rPr lang="en-US" altLang="zh-CN" sz="1600" dirty="0"/>
              <a:t>7       </a:t>
            </a:r>
            <a:r>
              <a:rPr lang="en-US" altLang="zh-CN" sz="1600" dirty="0" err="1"/>
              <a:t>cump</a:t>
            </a:r>
            <a:r>
              <a:rPr lang="en-US" altLang="zh-CN" sz="1600" dirty="0"/>
              <a:t>=</a:t>
            </a:r>
            <a:r>
              <a:rPr lang="en-US" altLang="zh-CN" sz="1600" dirty="0" err="1"/>
              <a:t>cumsum</a:t>
            </a:r>
            <a:r>
              <a:rPr lang="en-US" altLang="zh-CN" sz="1600" dirty="0"/>
              <a:t>(p); % </a:t>
            </a:r>
            <a:r>
              <a:rPr lang="zh-CN" altLang="en-US" sz="1600" dirty="0"/>
              <a:t>概率累加</a:t>
            </a:r>
          </a:p>
          <a:p>
            <a:r>
              <a:rPr lang="en-US" altLang="zh-CN" sz="1600" dirty="0"/>
              <a:t>8       % </a:t>
            </a:r>
            <a:r>
              <a:rPr lang="zh-CN" altLang="en-US" sz="1600" dirty="0"/>
              <a:t>利用插值：</a:t>
            </a:r>
            <a:r>
              <a:rPr lang="en-US" altLang="zh-CN" sz="1600" dirty="0" err="1"/>
              <a:t>yi</a:t>
            </a:r>
            <a:r>
              <a:rPr lang="en-US" altLang="zh-CN" sz="1600" dirty="0"/>
              <a:t> = </a:t>
            </a:r>
            <a:r>
              <a:rPr lang="zh-CN" altLang="en-US" sz="1600" dirty="0"/>
              <a:t>线性插值</a:t>
            </a:r>
            <a:r>
              <a:rPr lang="en-US" altLang="zh-CN" sz="1600" dirty="0"/>
              <a:t>(x, y, xi)</a:t>
            </a:r>
          </a:p>
          <a:p>
            <a:r>
              <a:rPr lang="en-US" altLang="zh-CN" sz="1600" dirty="0"/>
              <a:t>9      I = interp1 ([0 ...</a:t>
            </a:r>
          </a:p>
          <a:p>
            <a:r>
              <a:rPr lang="en-US" altLang="zh-CN" sz="1600" dirty="0"/>
              <a:t>            </a:t>
            </a:r>
            <a:r>
              <a:rPr lang="en-US" altLang="zh-CN" sz="1600" dirty="0" err="1"/>
              <a:t>cump</a:t>
            </a:r>
            <a:r>
              <a:rPr lang="en-US" altLang="zh-CN" sz="1600" dirty="0"/>
              <a:t>],1:(popSize+1), rand(1,nselected), 'linear');</a:t>
            </a:r>
          </a:p>
          <a:p>
            <a:r>
              <a:rPr lang="en-US" altLang="zh-CN" sz="1600" dirty="0"/>
              <a:t>10      I = floor(I);</a:t>
            </a:r>
          </a:p>
          <a:p>
            <a:r>
              <a:rPr lang="en-US" altLang="zh-CN" sz="1600" dirty="0"/>
              <a:t>11</a:t>
            </a:r>
          </a:p>
          <a:p>
            <a:r>
              <a:rPr lang="en-US" altLang="zh-CN" sz="1600" dirty="0"/>
              <a:t>12      case 'competition ' % </a:t>
            </a:r>
            <a:r>
              <a:rPr lang="zh-CN" altLang="en-US" sz="1600" dirty="0"/>
              <a:t>两两竞争</a:t>
            </a:r>
          </a:p>
          <a:p>
            <a:r>
              <a:rPr lang="en-US" altLang="zh-CN" sz="1600" dirty="0"/>
              <a:t>13      i1 = </a:t>
            </a:r>
            <a:r>
              <a:rPr lang="en-US" altLang="zh-CN" sz="1600" dirty="0" err="1"/>
              <a:t>randsample</a:t>
            </a:r>
            <a:r>
              <a:rPr lang="en-US" altLang="zh-CN" sz="1600" dirty="0"/>
              <a:t>(</a:t>
            </a:r>
            <a:r>
              <a:rPr lang="en-US" altLang="zh-CN" sz="1600" dirty="0" err="1"/>
              <a:t>popSize</a:t>
            </a:r>
            <a:r>
              <a:rPr lang="en-US" altLang="zh-CN" sz="1600" dirty="0"/>
              <a:t> , </a:t>
            </a:r>
            <a:r>
              <a:rPr lang="en-US" altLang="zh-CN" sz="1600" dirty="0" err="1"/>
              <a:t>nselected</a:t>
            </a:r>
            <a:r>
              <a:rPr lang="en-US" altLang="zh-CN" sz="1600" dirty="0"/>
              <a:t>);</a:t>
            </a:r>
          </a:p>
          <a:p>
            <a:r>
              <a:rPr lang="en-US" altLang="zh-CN" sz="1600" dirty="0"/>
              <a:t>14      i1 = </a:t>
            </a:r>
            <a:r>
              <a:rPr lang="en-US" altLang="zh-CN" sz="1600" dirty="0" err="1"/>
              <a:t>randsample</a:t>
            </a:r>
            <a:r>
              <a:rPr lang="en-US" altLang="zh-CN" sz="1600" dirty="0"/>
              <a:t>(</a:t>
            </a:r>
            <a:r>
              <a:rPr lang="en-US" altLang="zh-CN" sz="1600" dirty="0" err="1"/>
              <a:t>popSize</a:t>
            </a:r>
            <a:r>
              <a:rPr lang="en-US" altLang="zh-CN" sz="1600" dirty="0"/>
              <a:t> , </a:t>
            </a:r>
            <a:r>
              <a:rPr lang="en-US" altLang="zh-CN" sz="1600" dirty="0" err="1"/>
              <a:t>nselected</a:t>
            </a:r>
            <a:r>
              <a:rPr lang="en-US" altLang="zh-CN" sz="1600" dirty="0"/>
              <a:t>);</a:t>
            </a:r>
          </a:p>
          <a:p>
            <a:r>
              <a:rPr lang="en-US" altLang="zh-CN" sz="1600" dirty="0"/>
              <a:t>15      I = i1.*( fitness(i1)&gt;=fitness(i2) ) + ...</a:t>
            </a:r>
          </a:p>
          <a:p>
            <a:r>
              <a:rPr lang="en-US" altLang="zh-CN" sz="1600" dirty="0"/>
              <a:t>16           i2.*( fitness(i1)&lt; fitness(i2) );</a:t>
            </a:r>
          </a:p>
          <a:p>
            <a:r>
              <a:rPr lang="en-US" altLang="zh-CN" sz="1600" dirty="0"/>
              <a:t>17 end</a:t>
            </a:r>
          </a:p>
          <a:p>
            <a:r>
              <a:rPr lang="en-US" altLang="zh-CN" sz="1600" dirty="0"/>
              <a:t>18</a:t>
            </a:r>
          </a:p>
          <a:p>
            <a:r>
              <a:rPr lang="en-US" altLang="zh-CN" sz="1600" dirty="0"/>
              <a:t>19 </a:t>
            </a:r>
            <a:r>
              <a:rPr lang="en-US" altLang="zh-CN" sz="1600" dirty="0" err="1"/>
              <a:t>popselected</a:t>
            </a:r>
            <a:r>
              <a:rPr lang="en-US" altLang="zh-CN" sz="1600" dirty="0"/>
              <a:t>=pop(I,:);</a:t>
            </a:r>
          </a:p>
        </p:txBody>
      </p:sp>
    </p:spTree>
    <p:extLst>
      <p:ext uri="{BB962C8B-B14F-4D97-AF65-F5344CB8AC3E}">
        <p14:creationId xmlns:p14="http://schemas.microsoft.com/office/powerpoint/2010/main" val="99619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3" grpId="0" animBg="1"/>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024336"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5.3 </a:t>
            </a:r>
            <a:r>
              <a:rPr lang="zh-CN" altLang="en-US" sz="3200" b="1" dirty="0">
                <a:solidFill>
                  <a:srgbClr val="000000"/>
                </a:solidFill>
                <a:latin typeface="Times New Roman" panose="02020603050405020304" charset="0"/>
                <a:ea typeface="楷体_GB2312" pitchFamily="49" charset="-122"/>
              </a:rPr>
              <a:t>遗传算法</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395536" y="1268760"/>
            <a:ext cx="8208912" cy="4832092"/>
          </a:xfrm>
          <a:prstGeom prst="rect">
            <a:avLst/>
          </a:prstGeom>
          <a:noFill/>
          <a:ln w="9525">
            <a:noFill/>
          </a:ln>
        </p:spPr>
        <p:txBody>
          <a:bodyPr wrap="square" anchor="t">
            <a:spAutoFit/>
          </a:bodyPr>
          <a:lstStyle/>
          <a:p>
            <a:pPr indent="720000"/>
            <a:r>
              <a:rPr lang="zh-CN" altLang="zh-CN" sz="2800" dirty="0"/>
              <a:t>代码中第</a:t>
            </a:r>
            <a:r>
              <a:rPr lang="en-US" altLang="zh-CN" sz="2800" dirty="0"/>
              <a:t>6</a:t>
            </a:r>
            <a:r>
              <a:rPr lang="zh-CN" altLang="zh-CN" sz="2800" dirty="0"/>
              <a:t>行得到规一化的适应度。在轮盘赌中，各染色体规一化的适应度即为其被选中的概率。第</a:t>
            </a:r>
            <a:r>
              <a:rPr lang="en-US" altLang="zh-CN" sz="2800" dirty="0"/>
              <a:t>7</a:t>
            </a:r>
            <a:r>
              <a:rPr lang="zh-CN" altLang="zh-CN" sz="2800" dirty="0"/>
              <a:t>行是对选中概率进行累加。如果种群的规模为</a:t>
            </a:r>
            <a:r>
              <a:rPr lang="en-US" altLang="zh-CN" sz="2800" dirty="0"/>
              <a:t>5</a:t>
            </a:r>
            <a:r>
              <a:rPr lang="zh-CN" altLang="zh-CN" sz="2800" dirty="0"/>
              <a:t>，种群中各染色体规一化的适应度为</a:t>
            </a:r>
            <a:r>
              <a:rPr lang="en-US" altLang="zh-CN" sz="2800" i="1" dirty="0"/>
              <a:t>p</a:t>
            </a:r>
            <a:r>
              <a:rPr lang="en-US" altLang="zh-CN" sz="2800" dirty="0"/>
              <a:t>=[0.16, 0.39, 0.11, 0.14, 0.20]</a:t>
            </a:r>
            <a:r>
              <a:rPr lang="zh-CN" altLang="zh-CN" sz="2800" dirty="0"/>
              <a:t>，则经过累加得到</a:t>
            </a:r>
            <a:r>
              <a:rPr lang="en-US" altLang="zh-CN" sz="2800" dirty="0" err="1"/>
              <a:t>cump</a:t>
            </a:r>
            <a:r>
              <a:rPr lang="en-US" altLang="zh-CN" sz="2800" dirty="0"/>
              <a:t>=[0.16, 0.55, 0.66,  0.8, 1.0]</a:t>
            </a:r>
            <a:r>
              <a:rPr lang="zh-CN" altLang="zh-CN" sz="2800" dirty="0"/>
              <a:t>。则可以通过生成随机来决定选择哪些染色体，若生成的随机</a:t>
            </a:r>
            <a:r>
              <a:rPr lang="en-US" altLang="zh-CN" sz="2800" dirty="0"/>
              <a:t>rand</a:t>
            </a:r>
            <a:r>
              <a:rPr lang="zh-CN" altLang="zh-CN" sz="2800" dirty="0"/>
              <a:t>∈</a:t>
            </a:r>
            <a:r>
              <a:rPr lang="en-US" altLang="zh-CN" sz="2800" dirty="0"/>
              <a:t>[0, 0.16]</a:t>
            </a:r>
            <a:r>
              <a:rPr lang="zh-CN" altLang="zh-CN" sz="2800" dirty="0"/>
              <a:t>，则第一个染色体被选中；若生成的随机</a:t>
            </a:r>
            <a:r>
              <a:rPr lang="en-US" altLang="zh-CN" sz="2800" dirty="0"/>
              <a:t>rand</a:t>
            </a:r>
            <a:r>
              <a:rPr lang="zh-CN" altLang="zh-CN" sz="2800" dirty="0"/>
              <a:t>∈</a:t>
            </a:r>
            <a:r>
              <a:rPr lang="en-US" altLang="zh-CN" sz="2800" dirty="0"/>
              <a:t>[0.66, 0.8)</a:t>
            </a:r>
            <a:r>
              <a:rPr lang="zh-CN" altLang="zh-CN" sz="2800" dirty="0"/>
              <a:t>，则第四个染色体被选中。第</a:t>
            </a:r>
            <a:r>
              <a:rPr lang="en-US" altLang="zh-CN" sz="2800" dirty="0"/>
              <a:t>9</a:t>
            </a:r>
            <a:r>
              <a:rPr lang="zh-CN" altLang="zh-CN" sz="2800" dirty="0"/>
              <a:t>行利用插值运算实现轮盘赌。以上程序中还提供了两两竞争的选择算子，这里不再详述。</a:t>
            </a:r>
          </a:p>
        </p:txBody>
      </p:sp>
    </p:spTree>
    <p:extLst>
      <p:ext uri="{BB962C8B-B14F-4D97-AF65-F5344CB8AC3E}">
        <p14:creationId xmlns:p14="http://schemas.microsoft.com/office/powerpoint/2010/main" val="105494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barn(inVertical)">
                                      <p:cBhvr>
                                        <p:cTn id="1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024336"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5.3 </a:t>
            </a:r>
            <a:r>
              <a:rPr lang="zh-CN" altLang="en-US" sz="3200" b="1" dirty="0">
                <a:solidFill>
                  <a:srgbClr val="000000"/>
                </a:solidFill>
                <a:latin typeface="Times New Roman" panose="02020603050405020304" charset="0"/>
                <a:ea typeface="楷体_GB2312" pitchFamily="49" charset="-122"/>
              </a:rPr>
              <a:t>遗传算法</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395536" y="2204864"/>
            <a:ext cx="8208912" cy="1384995"/>
          </a:xfrm>
          <a:prstGeom prst="rect">
            <a:avLst/>
          </a:prstGeom>
          <a:noFill/>
          <a:ln w="9525">
            <a:noFill/>
          </a:ln>
        </p:spPr>
        <p:txBody>
          <a:bodyPr wrap="square" anchor="t">
            <a:spAutoFit/>
          </a:bodyPr>
          <a:lstStyle/>
          <a:p>
            <a:pPr indent="720000"/>
            <a:r>
              <a:rPr lang="zh-CN" altLang="zh-CN" sz="2800" dirty="0"/>
              <a:t>函数</a:t>
            </a:r>
            <a:r>
              <a:rPr lang="en-US" altLang="zh-CN" sz="2800" dirty="0"/>
              <a:t>crossover</a:t>
            </a:r>
            <a:r>
              <a:rPr lang="zh-CN" altLang="zh-CN" sz="2800" dirty="0"/>
              <a:t>是用来进行交叉操作，由于需要消除交叉中出现的城市编号重得，交叉操作的代码稍微有点复杂。函数</a:t>
            </a:r>
            <a:r>
              <a:rPr lang="en-US" altLang="zh-CN" sz="2800" dirty="0"/>
              <a:t>crossover</a:t>
            </a:r>
            <a:r>
              <a:rPr lang="zh-CN" altLang="zh-CN" sz="2800" dirty="0"/>
              <a:t>的代码</a:t>
            </a:r>
            <a:r>
              <a:rPr lang="zh-CN" altLang="en-US" sz="2800" dirty="0"/>
              <a:t>如下。</a:t>
            </a:r>
            <a:endParaRPr lang="en-US" altLang="zh-CN" sz="2800" dirty="0"/>
          </a:p>
        </p:txBody>
      </p:sp>
    </p:spTree>
    <p:extLst>
      <p:ext uri="{BB962C8B-B14F-4D97-AF65-F5344CB8AC3E}">
        <p14:creationId xmlns:p14="http://schemas.microsoft.com/office/powerpoint/2010/main" val="105494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1000"/>
                                        <p:tgtEl>
                                          <p:spTgt spid="2050"/>
                                        </p:tgtEl>
                                      </p:cBhvr>
                                    </p:animEffect>
                                    <p:anim calcmode="lin" valueType="num">
                                      <p:cBhvr>
                                        <p:cTn id="14" dur="1000" fill="hold"/>
                                        <p:tgtEl>
                                          <p:spTgt spid="2050"/>
                                        </p:tgtEl>
                                        <p:attrNameLst>
                                          <p:attrName>ppt_x</p:attrName>
                                        </p:attrNameLst>
                                      </p:cBhvr>
                                      <p:tavLst>
                                        <p:tav tm="0">
                                          <p:val>
                                            <p:strVal val="#ppt_x"/>
                                          </p:val>
                                        </p:tav>
                                        <p:tav tm="100000">
                                          <p:val>
                                            <p:strVal val="#ppt_x"/>
                                          </p:val>
                                        </p:tav>
                                      </p:tavLst>
                                    </p:anim>
                                    <p:anim calcmode="lin" valueType="num">
                                      <p:cBhvr>
                                        <p:cTn id="15"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2376264" cy="584200"/>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5.1</a:t>
            </a:r>
            <a:r>
              <a:rPr lang="zh-CN" altLang="en-US" sz="3200" b="1" dirty="0">
                <a:solidFill>
                  <a:srgbClr val="000000"/>
                </a:solidFill>
                <a:latin typeface="Times New Roman" panose="02020603050405020304" charset="0"/>
                <a:ea typeface="楷体_GB2312" pitchFamily="49" charset="-122"/>
              </a:rPr>
              <a:t>引言</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395536" y="1034680"/>
            <a:ext cx="8208912" cy="1631216"/>
          </a:xfrm>
          <a:prstGeom prst="rect">
            <a:avLst/>
          </a:prstGeom>
          <a:noFill/>
          <a:ln w="9525">
            <a:noFill/>
          </a:ln>
        </p:spPr>
        <p:txBody>
          <a:bodyPr wrap="square" anchor="t">
            <a:spAutoFit/>
          </a:bodyPr>
          <a:lstStyle/>
          <a:p>
            <a:pPr algn="just"/>
            <a:r>
              <a:rPr lang="en-US" altLang="zh-CN" sz="2000" dirty="0"/>
              <a:t>       </a:t>
            </a:r>
            <a:r>
              <a:rPr lang="zh-CN" altLang="zh-CN" sz="2000" dirty="0"/>
              <a:t>启发式算法是数学建模竞赛中最常用的算法之一。在近十年来的美国大学生数学建模竞赛（</a:t>
            </a:r>
            <a:r>
              <a:rPr lang="en-US" altLang="zh-CN" sz="2000" dirty="0"/>
              <a:t>MCM</a:t>
            </a:r>
            <a:r>
              <a:rPr lang="zh-CN" altLang="zh-CN" sz="2000" dirty="0"/>
              <a:t>）和中国大学生数学建模竞赛（</a:t>
            </a:r>
            <a:r>
              <a:rPr lang="en-US" altLang="zh-CN" sz="2000" dirty="0"/>
              <a:t>CUMCM</a:t>
            </a:r>
            <a:r>
              <a:rPr lang="zh-CN" altLang="zh-CN" sz="2000" dirty="0"/>
              <a:t>）中，几乎每两年就会出现适合或需要应用启发式算法的赛题。表</a:t>
            </a:r>
            <a:r>
              <a:rPr lang="en-US" altLang="zh-CN" sz="2000" dirty="0"/>
              <a:t>4-41</a:t>
            </a:r>
            <a:r>
              <a:rPr lang="zh-CN" altLang="zh-CN" sz="2000" dirty="0"/>
              <a:t>所列为近十来年美国大学生数学建模竞赛中用到启发式算法的特等奖论文不完全统计。</a:t>
            </a:r>
          </a:p>
        </p:txBody>
      </p:sp>
      <p:graphicFrame>
        <p:nvGraphicFramePr>
          <p:cNvPr id="2" name="表格 1"/>
          <p:cNvGraphicFramePr>
            <a:graphicFrameLocks noGrp="1"/>
          </p:cNvGraphicFramePr>
          <p:nvPr>
            <p:extLst>
              <p:ext uri="{D42A27DB-BD31-4B8C-83A1-F6EECF244321}">
                <p14:modId xmlns:p14="http://schemas.microsoft.com/office/powerpoint/2010/main" val="4244346477"/>
              </p:ext>
            </p:extLst>
          </p:nvPr>
        </p:nvGraphicFramePr>
        <p:xfrm>
          <a:off x="395536" y="3207752"/>
          <a:ext cx="8388932" cy="3394833"/>
        </p:xfrm>
        <a:graphic>
          <a:graphicData uri="http://schemas.openxmlformats.org/drawingml/2006/table">
            <a:tbl>
              <a:tblPr firstRow="1" firstCol="1" bandRow="1">
                <a:tableStyleId>{5C22544A-7EE6-4342-B048-85BDC9FD1C3A}</a:tableStyleId>
              </a:tblPr>
              <a:tblGrid>
                <a:gridCol w="2301911">
                  <a:extLst>
                    <a:ext uri="{9D8B030D-6E8A-4147-A177-3AD203B41FA5}">
                      <a16:colId xmlns:a16="http://schemas.microsoft.com/office/drawing/2014/main" val="20000"/>
                    </a:ext>
                  </a:extLst>
                </a:gridCol>
                <a:gridCol w="3747850">
                  <a:extLst>
                    <a:ext uri="{9D8B030D-6E8A-4147-A177-3AD203B41FA5}">
                      <a16:colId xmlns:a16="http://schemas.microsoft.com/office/drawing/2014/main" val="20001"/>
                    </a:ext>
                  </a:extLst>
                </a:gridCol>
                <a:gridCol w="2339171">
                  <a:extLst>
                    <a:ext uri="{9D8B030D-6E8A-4147-A177-3AD203B41FA5}">
                      <a16:colId xmlns:a16="http://schemas.microsoft.com/office/drawing/2014/main" val="20002"/>
                    </a:ext>
                  </a:extLst>
                </a:gridCol>
              </a:tblGrid>
              <a:tr h="373609">
                <a:tc>
                  <a:txBody>
                    <a:bodyPr/>
                    <a:lstStyle/>
                    <a:p>
                      <a:pPr indent="0" algn="ctr">
                        <a:lnSpc>
                          <a:spcPts val="1200"/>
                        </a:lnSpc>
                        <a:spcAft>
                          <a:spcPts val="0"/>
                        </a:spcAft>
                      </a:pPr>
                      <a:r>
                        <a:rPr lang="zh-CN" sz="2000" kern="100" dirty="0">
                          <a:effectLst/>
                        </a:rPr>
                        <a:t>年份题号</a:t>
                      </a:r>
                      <a:endParaRPr lang="zh-CN" sz="2000" kern="100" dirty="0">
                        <a:effectLst/>
                        <a:latin typeface="Arial"/>
                        <a:ea typeface="黑体"/>
                        <a:cs typeface="宋体"/>
                      </a:endParaRPr>
                    </a:p>
                  </a:txBody>
                  <a:tcPr marL="68580" marR="68580" marT="0" marB="0" anchor="b"/>
                </a:tc>
                <a:tc>
                  <a:txBody>
                    <a:bodyPr/>
                    <a:lstStyle/>
                    <a:p>
                      <a:pPr algn="ctr">
                        <a:lnSpc>
                          <a:spcPts val="1200"/>
                        </a:lnSpc>
                        <a:spcAft>
                          <a:spcPts val="0"/>
                        </a:spcAft>
                      </a:pPr>
                      <a:r>
                        <a:rPr lang="zh-CN" sz="2000" kern="100" dirty="0">
                          <a:effectLst/>
                        </a:rPr>
                        <a:t>题</a:t>
                      </a:r>
                      <a:r>
                        <a:rPr lang="en-US" sz="2000" kern="100" dirty="0">
                          <a:effectLst/>
                        </a:rPr>
                        <a:t>    </a:t>
                      </a:r>
                      <a:r>
                        <a:rPr lang="zh-CN" sz="2000" kern="100" dirty="0">
                          <a:effectLst/>
                        </a:rPr>
                        <a:t>目</a:t>
                      </a:r>
                      <a:endParaRPr lang="zh-CN" sz="2000" kern="100" dirty="0">
                        <a:effectLst/>
                        <a:latin typeface="Arial"/>
                        <a:ea typeface="黑体"/>
                        <a:cs typeface="宋体"/>
                      </a:endParaRPr>
                    </a:p>
                  </a:txBody>
                  <a:tcPr marL="68580" marR="68580" marT="0" marB="0" anchor="b"/>
                </a:tc>
                <a:tc>
                  <a:txBody>
                    <a:bodyPr/>
                    <a:lstStyle/>
                    <a:p>
                      <a:pPr algn="ctr">
                        <a:lnSpc>
                          <a:spcPts val="1200"/>
                        </a:lnSpc>
                        <a:spcAft>
                          <a:spcPts val="0"/>
                        </a:spcAft>
                      </a:pPr>
                      <a:r>
                        <a:rPr lang="zh-CN" sz="2000" kern="100" dirty="0">
                          <a:effectLst/>
                        </a:rPr>
                        <a:t>特等奖论文数</a:t>
                      </a:r>
                      <a:endParaRPr lang="zh-CN" sz="2000" kern="100" dirty="0">
                        <a:effectLst/>
                        <a:latin typeface="Arial"/>
                        <a:ea typeface="黑体"/>
                        <a:cs typeface="宋体"/>
                      </a:endParaRPr>
                    </a:p>
                  </a:txBody>
                  <a:tcPr marL="68580" marR="68580" marT="0" marB="0" anchor="b"/>
                </a:tc>
                <a:extLst>
                  <a:ext uri="{0D108BD9-81ED-4DB2-BD59-A6C34878D82A}">
                    <a16:rowId xmlns:a16="http://schemas.microsoft.com/office/drawing/2014/main" val="10000"/>
                  </a:ext>
                </a:extLst>
              </a:tr>
              <a:tr h="377653">
                <a:tc>
                  <a:txBody>
                    <a:bodyPr/>
                    <a:lstStyle/>
                    <a:p>
                      <a:pPr algn="ctr">
                        <a:lnSpc>
                          <a:spcPts val="1200"/>
                        </a:lnSpc>
                        <a:spcAft>
                          <a:spcPts val="0"/>
                        </a:spcAft>
                      </a:pPr>
                      <a:r>
                        <a:rPr lang="en-US" sz="1800" kern="100" dirty="0">
                          <a:effectLst/>
                        </a:rPr>
                        <a:t>2003MCM-B</a:t>
                      </a:r>
                      <a:endParaRPr lang="zh-CN" sz="1800" kern="100" dirty="0">
                        <a:effectLst/>
                        <a:latin typeface="Times New Roman"/>
                        <a:ea typeface="宋体"/>
                        <a:cs typeface="宋体"/>
                      </a:endParaRPr>
                    </a:p>
                  </a:txBody>
                  <a:tcPr marL="68580" marR="68580" marT="0" marB="0" anchor="b"/>
                </a:tc>
                <a:tc>
                  <a:txBody>
                    <a:bodyPr/>
                    <a:lstStyle/>
                    <a:p>
                      <a:pPr algn="ctr">
                        <a:lnSpc>
                          <a:spcPts val="1200"/>
                        </a:lnSpc>
                        <a:spcAft>
                          <a:spcPts val="0"/>
                        </a:spcAft>
                      </a:pPr>
                      <a:r>
                        <a:rPr lang="en-US" sz="1800" kern="100">
                          <a:effectLst/>
                        </a:rPr>
                        <a:t>Gamma </a:t>
                      </a:r>
                      <a:r>
                        <a:rPr lang="zh-CN" sz="1800" kern="100">
                          <a:effectLst/>
                        </a:rPr>
                        <a:t>刀治疗方案</a:t>
                      </a:r>
                      <a:endParaRPr lang="zh-CN" sz="1800" kern="100">
                        <a:effectLst/>
                        <a:latin typeface="Times New Roman"/>
                        <a:ea typeface="宋体"/>
                        <a:cs typeface="宋体"/>
                      </a:endParaRPr>
                    </a:p>
                  </a:txBody>
                  <a:tcPr marL="68580" marR="68580" marT="0" marB="0" anchor="b"/>
                </a:tc>
                <a:tc>
                  <a:txBody>
                    <a:bodyPr/>
                    <a:lstStyle/>
                    <a:p>
                      <a:pPr algn="ctr">
                        <a:lnSpc>
                          <a:spcPts val="1200"/>
                        </a:lnSpc>
                        <a:spcAft>
                          <a:spcPts val="0"/>
                        </a:spcAft>
                      </a:pPr>
                      <a:r>
                        <a:rPr lang="en-US" sz="1800" kern="100">
                          <a:effectLst/>
                        </a:rPr>
                        <a:t>2</a:t>
                      </a:r>
                      <a:endParaRPr lang="zh-CN" sz="1800" kern="100">
                        <a:effectLst/>
                        <a:latin typeface="Times New Roman"/>
                        <a:ea typeface="宋体"/>
                        <a:cs typeface="宋体"/>
                      </a:endParaRPr>
                    </a:p>
                  </a:txBody>
                  <a:tcPr marL="68580" marR="68580" marT="0" marB="0" anchor="b"/>
                </a:tc>
                <a:extLst>
                  <a:ext uri="{0D108BD9-81ED-4DB2-BD59-A6C34878D82A}">
                    <a16:rowId xmlns:a16="http://schemas.microsoft.com/office/drawing/2014/main" val="10001"/>
                  </a:ext>
                </a:extLst>
              </a:tr>
              <a:tr h="377653">
                <a:tc>
                  <a:txBody>
                    <a:bodyPr/>
                    <a:lstStyle/>
                    <a:p>
                      <a:pPr algn="ctr">
                        <a:lnSpc>
                          <a:spcPts val="1200"/>
                        </a:lnSpc>
                        <a:spcAft>
                          <a:spcPts val="0"/>
                        </a:spcAft>
                      </a:pPr>
                      <a:r>
                        <a:rPr lang="en-US" sz="1800" kern="100" dirty="0">
                          <a:effectLst/>
                        </a:rPr>
                        <a:t>2006MCM-A</a:t>
                      </a:r>
                      <a:endParaRPr lang="zh-CN" sz="1800" kern="100" dirty="0">
                        <a:effectLst/>
                        <a:latin typeface="Times New Roman"/>
                        <a:ea typeface="宋体"/>
                        <a:cs typeface="宋体"/>
                      </a:endParaRPr>
                    </a:p>
                  </a:txBody>
                  <a:tcPr marL="68580" marR="68580" marT="0" marB="0" anchor="b"/>
                </a:tc>
                <a:tc>
                  <a:txBody>
                    <a:bodyPr/>
                    <a:lstStyle/>
                    <a:p>
                      <a:pPr algn="ctr">
                        <a:lnSpc>
                          <a:spcPts val="1200"/>
                        </a:lnSpc>
                        <a:spcAft>
                          <a:spcPts val="0"/>
                        </a:spcAft>
                      </a:pPr>
                      <a:r>
                        <a:rPr lang="zh-CN" sz="1800" kern="100" dirty="0">
                          <a:effectLst/>
                        </a:rPr>
                        <a:t>灌溉洒水器的安置和移动</a:t>
                      </a:r>
                      <a:endParaRPr lang="zh-CN" sz="1800" kern="100" dirty="0">
                        <a:effectLst/>
                        <a:latin typeface="Times New Roman"/>
                        <a:ea typeface="宋体"/>
                        <a:cs typeface="宋体"/>
                      </a:endParaRPr>
                    </a:p>
                  </a:txBody>
                  <a:tcPr marL="68580" marR="68580" marT="0" marB="0" anchor="b"/>
                </a:tc>
                <a:tc>
                  <a:txBody>
                    <a:bodyPr/>
                    <a:lstStyle/>
                    <a:p>
                      <a:pPr algn="ctr">
                        <a:lnSpc>
                          <a:spcPts val="1200"/>
                        </a:lnSpc>
                        <a:spcAft>
                          <a:spcPts val="0"/>
                        </a:spcAft>
                      </a:pPr>
                      <a:r>
                        <a:rPr lang="en-US" sz="1800" kern="100">
                          <a:effectLst/>
                        </a:rPr>
                        <a:t>2</a:t>
                      </a:r>
                      <a:endParaRPr lang="zh-CN" sz="1800" kern="100">
                        <a:effectLst/>
                        <a:latin typeface="Times New Roman"/>
                        <a:ea typeface="宋体"/>
                        <a:cs typeface="宋体"/>
                      </a:endParaRPr>
                    </a:p>
                  </a:txBody>
                  <a:tcPr marL="68580" marR="68580" marT="0" marB="0" anchor="b"/>
                </a:tc>
                <a:extLst>
                  <a:ext uri="{0D108BD9-81ED-4DB2-BD59-A6C34878D82A}">
                    <a16:rowId xmlns:a16="http://schemas.microsoft.com/office/drawing/2014/main" val="10002"/>
                  </a:ext>
                </a:extLst>
              </a:tr>
              <a:tr h="377653">
                <a:tc>
                  <a:txBody>
                    <a:bodyPr/>
                    <a:lstStyle/>
                    <a:p>
                      <a:pPr algn="ctr">
                        <a:lnSpc>
                          <a:spcPts val="1200"/>
                        </a:lnSpc>
                        <a:spcAft>
                          <a:spcPts val="0"/>
                        </a:spcAft>
                      </a:pPr>
                      <a:r>
                        <a:rPr lang="en-US" sz="1800" kern="100" dirty="0">
                          <a:effectLst/>
                        </a:rPr>
                        <a:t>2006MCM-B</a:t>
                      </a:r>
                      <a:endParaRPr lang="zh-CN" sz="1800" kern="100" dirty="0">
                        <a:effectLst/>
                        <a:latin typeface="Times New Roman"/>
                        <a:ea typeface="宋体"/>
                        <a:cs typeface="宋体"/>
                      </a:endParaRPr>
                    </a:p>
                  </a:txBody>
                  <a:tcPr marL="68580" marR="68580" marT="0" marB="0" anchor="b"/>
                </a:tc>
                <a:tc>
                  <a:txBody>
                    <a:bodyPr/>
                    <a:lstStyle/>
                    <a:p>
                      <a:pPr algn="ctr">
                        <a:lnSpc>
                          <a:spcPts val="1200"/>
                        </a:lnSpc>
                        <a:spcAft>
                          <a:spcPts val="0"/>
                        </a:spcAft>
                      </a:pPr>
                      <a:r>
                        <a:rPr lang="zh-CN" sz="1800" kern="100" dirty="0">
                          <a:effectLst/>
                        </a:rPr>
                        <a:t>通过机场的轮椅</a:t>
                      </a:r>
                      <a:endParaRPr lang="zh-CN" sz="1800" kern="100" dirty="0">
                        <a:effectLst/>
                        <a:latin typeface="Times New Roman"/>
                        <a:ea typeface="宋体"/>
                        <a:cs typeface="宋体"/>
                      </a:endParaRPr>
                    </a:p>
                  </a:txBody>
                  <a:tcPr marL="68580" marR="68580" marT="0" marB="0" anchor="b"/>
                </a:tc>
                <a:tc>
                  <a:txBody>
                    <a:bodyPr/>
                    <a:lstStyle/>
                    <a:p>
                      <a:pPr algn="ctr">
                        <a:lnSpc>
                          <a:spcPts val="1200"/>
                        </a:lnSpc>
                        <a:spcAft>
                          <a:spcPts val="0"/>
                        </a:spcAft>
                      </a:pPr>
                      <a:r>
                        <a:rPr lang="en-US" sz="1800" kern="100">
                          <a:effectLst/>
                        </a:rPr>
                        <a:t>1</a:t>
                      </a:r>
                      <a:endParaRPr lang="zh-CN" sz="1800" kern="100">
                        <a:effectLst/>
                        <a:latin typeface="Times New Roman"/>
                        <a:ea typeface="宋体"/>
                        <a:cs typeface="宋体"/>
                      </a:endParaRPr>
                    </a:p>
                  </a:txBody>
                  <a:tcPr marL="68580" marR="68580" marT="0" marB="0" anchor="b"/>
                </a:tc>
                <a:extLst>
                  <a:ext uri="{0D108BD9-81ED-4DB2-BD59-A6C34878D82A}">
                    <a16:rowId xmlns:a16="http://schemas.microsoft.com/office/drawing/2014/main" val="10003"/>
                  </a:ext>
                </a:extLst>
              </a:tr>
              <a:tr h="377653">
                <a:tc>
                  <a:txBody>
                    <a:bodyPr/>
                    <a:lstStyle/>
                    <a:p>
                      <a:pPr algn="ctr">
                        <a:lnSpc>
                          <a:spcPts val="1200"/>
                        </a:lnSpc>
                        <a:spcAft>
                          <a:spcPts val="0"/>
                        </a:spcAft>
                      </a:pPr>
                      <a:r>
                        <a:rPr lang="en-US" sz="1800" kern="100" dirty="0">
                          <a:effectLst/>
                        </a:rPr>
                        <a:t>2007MCM-B</a:t>
                      </a:r>
                      <a:endParaRPr lang="zh-CN" sz="1800" kern="100" dirty="0">
                        <a:effectLst/>
                        <a:latin typeface="Times New Roman"/>
                        <a:ea typeface="宋体"/>
                        <a:cs typeface="宋体"/>
                      </a:endParaRPr>
                    </a:p>
                  </a:txBody>
                  <a:tcPr marL="68580" marR="68580" marT="0" marB="0" anchor="b"/>
                </a:tc>
                <a:tc>
                  <a:txBody>
                    <a:bodyPr/>
                    <a:lstStyle/>
                    <a:p>
                      <a:pPr algn="ctr">
                        <a:lnSpc>
                          <a:spcPts val="1200"/>
                        </a:lnSpc>
                        <a:spcAft>
                          <a:spcPts val="0"/>
                        </a:spcAft>
                      </a:pPr>
                      <a:r>
                        <a:rPr lang="zh-CN" sz="1800" kern="100" dirty="0">
                          <a:effectLst/>
                        </a:rPr>
                        <a:t>飞机座位方案</a:t>
                      </a:r>
                      <a:endParaRPr lang="zh-CN" sz="1800" kern="100" dirty="0">
                        <a:effectLst/>
                        <a:latin typeface="Times New Roman"/>
                        <a:ea typeface="宋体"/>
                        <a:cs typeface="宋体"/>
                      </a:endParaRPr>
                    </a:p>
                  </a:txBody>
                  <a:tcPr marL="68580" marR="68580" marT="0" marB="0" anchor="b"/>
                </a:tc>
                <a:tc>
                  <a:txBody>
                    <a:bodyPr/>
                    <a:lstStyle/>
                    <a:p>
                      <a:pPr algn="ctr">
                        <a:lnSpc>
                          <a:spcPts val="1200"/>
                        </a:lnSpc>
                        <a:spcAft>
                          <a:spcPts val="0"/>
                        </a:spcAft>
                      </a:pPr>
                      <a:r>
                        <a:rPr lang="en-US" sz="1800" kern="100">
                          <a:effectLst/>
                        </a:rPr>
                        <a:t>1</a:t>
                      </a:r>
                      <a:endParaRPr lang="zh-CN" sz="1800" kern="100">
                        <a:effectLst/>
                        <a:latin typeface="Times New Roman"/>
                        <a:ea typeface="宋体"/>
                        <a:cs typeface="宋体"/>
                      </a:endParaRPr>
                    </a:p>
                  </a:txBody>
                  <a:tcPr marL="68580" marR="68580" marT="0" marB="0" anchor="b"/>
                </a:tc>
                <a:extLst>
                  <a:ext uri="{0D108BD9-81ED-4DB2-BD59-A6C34878D82A}">
                    <a16:rowId xmlns:a16="http://schemas.microsoft.com/office/drawing/2014/main" val="10004"/>
                  </a:ext>
                </a:extLst>
              </a:tr>
              <a:tr h="377653">
                <a:tc>
                  <a:txBody>
                    <a:bodyPr/>
                    <a:lstStyle/>
                    <a:p>
                      <a:pPr algn="ctr">
                        <a:lnSpc>
                          <a:spcPts val="1200"/>
                        </a:lnSpc>
                        <a:spcAft>
                          <a:spcPts val="0"/>
                        </a:spcAft>
                      </a:pPr>
                      <a:r>
                        <a:rPr lang="en-US" sz="1800" kern="100" dirty="0">
                          <a:effectLst/>
                        </a:rPr>
                        <a:t>2008MCM-B</a:t>
                      </a:r>
                      <a:endParaRPr lang="zh-CN" sz="1800" kern="100" dirty="0">
                        <a:effectLst/>
                        <a:latin typeface="Times New Roman"/>
                        <a:ea typeface="宋体"/>
                        <a:cs typeface="宋体"/>
                      </a:endParaRPr>
                    </a:p>
                  </a:txBody>
                  <a:tcPr marL="68580" marR="68580" marT="0" marB="0" anchor="b"/>
                </a:tc>
                <a:tc>
                  <a:txBody>
                    <a:bodyPr/>
                    <a:lstStyle/>
                    <a:p>
                      <a:pPr algn="ctr">
                        <a:lnSpc>
                          <a:spcPts val="1200"/>
                        </a:lnSpc>
                        <a:spcAft>
                          <a:spcPts val="0"/>
                        </a:spcAft>
                      </a:pPr>
                      <a:r>
                        <a:rPr lang="zh-CN" sz="1800" kern="100" dirty="0">
                          <a:effectLst/>
                        </a:rPr>
                        <a:t>建立数独拼图游戏</a:t>
                      </a:r>
                      <a:endParaRPr lang="zh-CN" sz="1800" kern="100" dirty="0">
                        <a:effectLst/>
                        <a:latin typeface="Times New Roman"/>
                        <a:ea typeface="宋体"/>
                        <a:cs typeface="宋体"/>
                      </a:endParaRPr>
                    </a:p>
                  </a:txBody>
                  <a:tcPr marL="68580" marR="68580" marT="0" marB="0" anchor="b"/>
                </a:tc>
                <a:tc>
                  <a:txBody>
                    <a:bodyPr/>
                    <a:lstStyle/>
                    <a:p>
                      <a:pPr algn="ctr">
                        <a:lnSpc>
                          <a:spcPts val="1200"/>
                        </a:lnSpc>
                        <a:spcAft>
                          <a:spcPts val="0"/>
                        </a:spcAft>
                      </a:pPr>
                      <a:r>
                        <a:rPr lang="en-US" sz="1800" kern="100" dirty="0">
                          <a:effectLst/>
                        </a:rPr>
                        <a:t>1</a:t>
                      </a:r>
                      <a:endParaRPr lang="zh-CN" sz="1800" kern="100" dirty="0">
                        <a:effectLst/>
                        <a:latin typeface="Times New Roman"/>
                        <a:ea typeface="宋体"/>
                        <a:cs typeface="宋体"/>
                      </a:endParaRPr>
                    </a:p>
                  </a:txBody>
                  <a:tcPr marL="68580" marR="68580" marT="0" marB="0" anchor="b"/>
                </a:tc>
                <a:extLst>
                  <a:ext uri="{0D108BD9-81ED-4DB2-BD59-A6C34878D82A}">
                    <a16:rowId xmlns:a16="http://schemas.microsoft.com/office/drawing/2014/main" val="10005"/>
                  </a:ext>
                </a:extLst>
              </a:tr>
              <a:tr h="377653">
                <a:tc>
                  <a:txBody>
                    <a:bodyPr/>
                    <a:lstStyle/>
                    <a:p>
                      <a:pPr algn="ctr">
                        <a:lnSpc>
                          <a:spcPts val="1200"/>
                        </a:lnSpc>
                        <a:spcAft>
                          <a:spcPts val="0"/>
                        </a:spcAft>
                      </a:pPr>
                      <a:r>
                        <a:rPr lang="en-US" sz="1800" kern="100">
                          <a:effectLst/>
                        </a:rPr>
                        <a:t>2009MCM-A</a:t>
                      </a:r>
                      <a:endParaRPr lang="zh-CN" sz="1800" kern="100">
                        <a:effectLst/>
                        <a:latin typeface="Times New Roman"/>
                        <a:ea typeface="宋体"/>
                        <a:cs typeface="宋体"/>
                      </a:endParaRPr>
                    </a:p>
                  </a:txBody>
                  <a:tcPr marL="68580" marR="68580" marT="0" marB="0" anchor="b"/>
                </a:tc>
                <a:tc>
                  <a:txBody>
                    <a:bodyPr/>
                    <a:lstStyle/>
                    <a:p>
                      <a:pPr algn="ctr">
                        <a:lnSpc>
                          <a:spcPts val="1200"/>
                        </a:lnSpc>
                        <a:spcAft>
                          <a:spcPts val="0"/>
                        </a:spcAft>
                      </a:pPr>
                      <a:r>
                        <a:rPr lang="zh-CN" sz="1800" kern="100" dirty="0">
                          <a:effectLst/>
                        </a:rPr>
                        <a:t>交通环岛的设计</a:t>
                      </a:r>
                      <a:endParaRPr lang="zh-CN" sz="1800" kern="100" dirty="0">
                        <a:effectLst/>
                        <a:latin typeface="Times New Roman"/>
                        <a:ea typeface="宋体"/>
                        <a:cs typeface="宋体"/>
                      </a:endParaRPr>
                    </a:p>
                  </a:txBody>
                  <a:tcPr marL="68580" marR="68580" marT="0" marB="0" anchor="b"/>
                </a:tc>
                <a:tc>
                  <a:txBody>
                    <a:bodyPr/>
                    <a:lstStyle/>
                    <a:p>
                      <a:pPr algn="ctr">
                        <a:lnSpc>
                          <a:spcPts val="1200"/>
                        </a:lnSpc>
                        <a:spcAft>
                          <a:spcPts val="0"/>
                        </a:spcAft>
                      </a:pPr>
                      <a:r>
                        <a:rPr lang="en-US" sz="1800" kern="100" dirty="0">
                          <a:effectLst/>
                        </a:rPr>
                        <a:t>1</a:t>
                      </a:r>
                      <a:endParaRPr lang="zh-CN" sz="1800" kern="100" dirty="0">
                        <a:effectLst/>
                        <a:latin typeface="Times New Roman"/>
                        <a:ea typeface="宋体"/>
                        <a:cs typeface="宋体"/>
                      </a:endParaRPr>
                    </a:p>
                  </a:txBody>
                  <a:tcPr marL="68580" marR="68580" marT="0" marB="0" anchor="b"/>
                </a:tc>
                <a:extLst>
                  <a:ext uri="{0D108BD9-81ED-4DB2-BD59-A6C34878D82A}">
                    <a16:rowId xmlns:a16="http://schemas.microsoft.com/office/drawing/2014/main" val="10006"/>
                  </a:ext>
                </a:extLst>
              </a:tr>
              <a:tr h="377653">
                <a:tc>
                  <a:txBody>
                    <a:bodyPr/>
                    <a:lstStyle/>
                    <a:p>
                      <a:pPr algn="ctr">
                        <a:lnSpc>
                          <a:spcPts val="1200"/>
                        </a:lnSpc>
                        <a:spcAft>
                          <a:spcPts val="0"/>
                        </a:spcAft>
                      </a:pPr>
                      <a:r>
                        <a:rPr lang="en-US" sz="1800" kern="100">
                          <a:effectLst/>
                        </a:rPr>
                        <a:t>2011MCM-A</a:t>
                      </a:r>
                      <a:endParaRPr lang="zh-CN" sz="1800" kern="100">
                        <a:effectLst/>
                        <a:latin typeface="Times New Roman"/>
                        <a:ea typeface="宋体"/>
                        <a:cs typeface="宋体"/>
                      </a:endParaRPr>
                    </a:p>
                  </a:txBody>
                  <a:tcPr marL="68580" marR="68580" marT="0" marB="0" anchor="b"/>
                </a:tc>
                <a:tc>
                  <a:txBody>
                    <a:bodyPr/>
                    <a:lstStyle/>
                    <a:p>
                      <a:pPr algn="ctr">
                        <a:lnSpc>
                          <a:spcPts val="1200"/>
                        </a:lnSpc>
                        <a:spcAft>
                          <a:spcPts val="0"/>
                        </a:spcAft>
                      </a:pPr>
                      <a:r>
                        <a:rPr lang="zh-CN" sz="1800" kern="100" dirty="0">
                          <a:effectLst/>
                        </a:rPr>
                        <a:t>滑雪赛道优化设计</a:t>
                      </a:r>
                      <a:endParaRPr lang="zh-CN" sz="1800" kern="100" dirty="0">
                        <a:effectLst/>
                        <a:latin typeface="Times New Roman"/>
                        <a:ea typeface="宋体"/>
                        <a:cs typeface="宋体"/>
                      </a:endParaRPr>
                    </a:p>
                  </a:txBody>
                  <a:tcPr marL="68580" marR="68580" marT="0" marB="0" anchor="b"/>
                </a:tc>
                <a:tc>
                  <a:txBody>
                    <a:bodyPr/>
                    <a:lstStyle/>
                    <a:p>
                      <a:pPr algn="ctr">
                        <a:lnSpc>
                          <a:spcPts val="1200"/>
                        </a:lnSpc>
                        <a:spcAft>
                          <a:spcPts val="0"/>
                        </a:spcAft>
                      </a:pPr>
                      <a:r>
                        <a:rPr lang="en-US" sz="1800" kern="100" dirty="0">
                          <a:effectLst/>
                        </a:rPr>
                        <a:t>1</a:t>
                      </a:r>
                      <a:endParaRPr lang="zh-CN" sz="1800" kern="100" dirty="0">
                        <a:effectLst/>
                        <a:latin typeface="Times New Roman"/>
                        <a:ea typeface="宋体"/>
                        <a:cs typeface="宋体"/>
                      </a:endParaRPr>
                    </a:p>
                  </a:txBody>
                  <a:tcPr marL="68580" marR="68580" marT="0" marB="0" anchor="b"/>
                </a:tc>
                <a:extLst>
                  <a:ext uri="{0D108BD9-81ED-4DB2-BD59-A6C34878D82A}">
                    <a16:rowId xmlns:a16="http://schemas.microsoft.com/office/drawing/2014/main" val="10007"/>
                  </a:ext>
                </a:extLst>
              </a:tr>
              <a:tr h="377653">
                <a:tc>
                  <a:txBody>
                    <a:bodyPr/>
                    <a:lstStyle/>
                    <a:p>
                      <a:pPr indent="266700" algn="ctr">
                        <a:lnSpc>
                          <a:spcPts val="1200"/>
                        </a:lnSpc>
                        <a:spcAft>
                          <a:spcPts val="0"/>
                        </a:spcAft>
                      </a:pPr>
                      <a:r>
                        <a:rPr lang="en-US" sz="1800" kern="100">
                          <a:effectLst/>
                        </a:rPr>
                        <a:t>2014MCM-B</a:t>
                      </a:r>
                      <a:endParaRPr lang="zh-CN" sz="1800" kern="100">
                        <a:effectLst/>
                        <a:latin typeface="Times New Roman"/>
                        <a:ea typeface="宋体"/>
                        <a:cs typeface="宋体"/>
                      </a:endParaRPr>
                    </a:p>
                  </a:txBody>
                  <a:tcPr marL="68580" marR="68580" marT="0" marB="0" anchor="b"/>
                </a:tc>
                <a:tc>
                  <a:txBody>
                    <a:bodyPr/>
                    <a:lstStyle/>
                    <a:p>
                      <a:pPr algn="ctr">
                        <a:lnSpc>
                          <a:spcPts val="1200"/>
                        </a:lnSpc>
                        <a:spcAft>
                          <a:spcPts val="0"/>
                        </a:spcAft>
                      </a:pPr>
                      <a:r>
                        <a:rPr lang="zh-CN" sz="1800" kern="100" dirty="0">
                          <a:effectLst/>
                        </a:rPr>
                        <a:t>最佳大学体育教练</a:t>
                      </a:r>
                      <a:endParaRPr lang="zh-CN" sz="1800" kern="100" dirty="0">
                        <a:effectLst/>
                        <a:latin typeface="Times New Roman"/>
                        <a:ea typeface="宋体"/>
                        <a:cs typeface="宋体"/>
                      </a:endParaRPr>
                    </a:p>
                  </a:txBody>
                  <a:tcPr marL="68580" marR="68580" marT="0" marB="0" anchor="b"/>
                </a:tc>
                <a:tc>
                  <a:txBody>
                    <a:bodyPr/>
                    <a:lstStyle/>
                    <a:p>
                      <a:pPr algn="ctr">
                        <a:lnSpc>
                          <a:spcPts val="1200"/>
                        </a:lnSpc>
                        <a:spcAft>
                          <a:spcPts val="0"/>
                        </a:spcAft>
                      </a:pPr>
                      <a:r>
                        <a:rPr lang="en-US" sz="1800" kern="100" dirty="0">
                          <a:effectLst/>
                        </a:rPr>
                        <a:t>1</a:t>
                      </a:r>
                      <a:endParaRPr lang="zh-CN" sz="1800" kern="100" dirty="0">
                        <a:effectLst/>
                        <a:latin typeface="Times New Roman"/>
                        <a:ea typeface="宋体"/>
                        <a:cs typeface="宋体"/>
                      </a:endParaRPr>
                    </a:p>
                  </a:txBody>
                  <a:tcPr marL="68580" marR="68580" marT="0" marB="0" anchor="b"/>
                </a:tc>
                <a:extLst>
                  <a:ext uri="{0D108BD9-81ED-4DB2-BD59-A6C34878D82A}">
                    <a16:rowId xmlns:a16="http://schemas.microsoft.com/office/drawing/2014/main" val="10008"/>
                  </a:ext>
                </a:extLst>
              </a:tr>
            </a:tbl>
          </a:graphicData>
        </a:graphic>
      </p:graphicFrame>
      <p:sp>
        <p:nvSpPr>
          <p:cNvPr id="3" name="矩形 2">
            <a:extLst>
              <a:ext uri="{FF2B5EF4-FFF2-40B4-BE49-F238E27FC236}">
                <a16:creationId xmlns:a16="http://schemas.microsoft.com/office/drawing/2014/main" id="{0C45B98B-560F-4D84-B877-8CC941B4462D}"/>
              </a:ext>
            </a:extLst>
          </p:cNvPr>
          <p:cNvSpPr/>
          <p:nvPr/>
        </p:nvSpPr>
        <p:spPr>
          <a:xfrm>
            <a:off x="4133418" y="2867694"/>
            <a:ext cx="877163" cy="369332"/>
          </a:xfrm>
          <a:prstGeom prst="rect">
            <a:avLst/>
          </a:prstGeom>
        </p:spPr>
        <p:txBody>
          <a:bodyPr wrap="none">
            <a:spAutoFit/>
          </a:bodyPr>
          <a:lstStyle/>
          <a:p>
            <a:r>
              <a:rPr lang="zh-CN" altLang="zh-CN" dirty="0"/>
              <a:t>表</a:t>
            </a:r>
            <a:r>
              <a:rPr lang="en-US" altLang="zh-CN" dirty="0"/>
              <a:t>4-41</a:t>
            </a:r>
            <a:endParaRPr lang="zh-CN" altLang="en-US" dirty="0"/>
          </a:p>
        </p:txBody>
      </p:sp>
    </p:spTree>
    <p:extLst>
      <p:ext uri="{BB962C8B-B14F-4D97-AF65-F5344CB8AC3E}">
        <p14:creationId xmlns:p14="http://schemas.microsoft.com/office/powerpoint/2010/main" val="342853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1000"/>
                                        <p:tgtEl>
                                          <p:spTgt spid="2050"/>
                                        </p:tgtEl>
                                      </p:cBhvr>
                                    </p:animEffect>
                                    <p:anim calcmode="lin" valueType="num">
                                      <p:cBhvr>
                                        <p:cTn id="14" dur="1000" fill="hold"/>
                                        <p:tgtEl>
                                          <p:spTgt spid="2050"/>
                                        </p:tgtEl>
                                        <p:attrNameLst>
                                          <p:attrName>ppt_x</p:attrName>
                                        </p:attrNameLst>
                                      </p:cBhvr>
                                      <p:tavLst>
                                        <p:tav tm="0">
                                          <p:val>
                                            <p:strVal val="#ppt_x"/>
                                          </p:val>
                                        </p:tav>
                                        <p:tav tm="100000">
                                          <p:val>
                                            <p:strVal val="#ppt_x"/>
                                          </p:val>
                                        </p:tav>
                                      </p:tavLst>
                                    </p:anim>
                                    <p:anim calcmode="lin" valueType="num">
                                      <p:cBhvr>
                                        <p:cTn id="15"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024336"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5.3 </a:t>
            </a:r>
            <a:r>
              <a:rPr lang="zh-CN" altLang="en-US" sz="3200" b="1" dirty="0">
                <a:solidFill>
                  <a:srgbClr val="000000"/>
                </a:solidFill>
                <a:latin typeface="Times New Roman" panose="02020603050405020304" charset="0"/>
                <a:ea typeface="楷体_GB2312" pitchFamily="49" charset="-122"/>
              </a:rPr>
              <a:t>遗传算法</a:t>
            </a:r>
            <a:endParaRPr lang="zh-CN" altLang="zh-CN" sz="3200" b="1" dirty="0">
              <a:solidFill>
                <a:srgbClr val="000000"/>
              </a:solidFill>
              <a:latin typeface="Times New Roman" panose="02020603050405020304" charset="0"/>
              <a:ea typeface="楷体_GB2312" pitchFamily="49" charset="-122"/>
            </a:endParaRPr>
          </a:p>
        </p:txBody>
      </p:sp>
      <p:sp>
        <p:nvSpPr>
          <p:cNvPr id="2" name="矩形 1">
            <a:extLst>
              <a:ext uri="{FF2B5EF4-FFF2-40B4-BE49-F238E27FC236}">
                <a16:creationId xmlns:a16="http://schemas.microsoft.com/office/drawing/2014/main" id="{7E4B1B77-E8DF-4F86-813D-1FB781F0DCB1}"/>
              </a:ext>
            </a:extLst>
          </p:cNvPr>
          <p:cNvSpPr/>
          <p:nvPr/>
        </p:nvSpPr>
        <p:spPr>
          <a:xfrm>
            <a:off x="22909" y="1196752"/>
            <a:ext cx="8982744" cy="5355312"/>
          </a:xfrm>
          <a:prstGeom prst="rect">
            <a:avLst/>
          </a:prstGeom>
        </p:spPr>
        <p:txBody>
          <a:bodyPr wrap="square">
            <a:spAutoFit/>
          </a:bodyPr>
          <a:lstStyle/>
          <a:p>
            <a:r>
              <a:rPr lang="en-US" altLang="zh-CN" dirty="0"/>
              <a:t>1 function children = crossover(parents)</a:t>
            </a:r>
          </a:p>
          <a:p>
            <a:r>
              <a:rPr lang="en-US" altLang="zh-CN" dirty="0"/>
              <a:t>2 [</a:t>
            </a:r>
            <a:r>
              <a:rPr lang="en-US" altLang="zh-CN" dirty="0" err="1"/>
              <a:t>popSize</a:t>
            </a:r>
            <a:r>
              <a:rPr lang="en-US" altLang="zh-CN" dirty="0"/>
              <a:t> , </a:t>
            </a:r>
            <a:r>
              <a:rPr lang="en-US" altLang="zh-CN" dirty="0" err="1"/>
              <a:t>numberofcities</a:t>
            </a:r>
            <a:r>
              <a:rPr lang="en-US" altLang="zh-CN" dirty="0"/>
              <a:t>] = size(parents);</a:t>
            </a:r>
          </a:p>
          <a:p>
            <a:r>
              <a:rPr lang="en-US" altLang="zh-CN" dirty="0"/>
              <a:t>3 children = parents; % </a:t>
            </a:r>
            <a:r>
              <a:rPr lang="zh-CN" altLang="en-US" dirty="0"/>
              <a:t>初始化子代</a:t>
            </a:r>
          </a:p>
          <a:p>
            <a:r>
              <a:rPr lang="en-US" altLang="zh-CN" dirty="0"/>
              <a:t>4</a:t>
            </a:r>
          </a:p>
          <a:p>
            <a:r>
              <a:rPr lang="en-US" altLang="zh-CN" dirty="0"/>
              <a:t>5 for </a:t>
            </a:r>
            <a:r>
              <a:rPr lang="en-US" altLang="zh-CN" dirty="0" err="1"/>
              <a:t>i</a:t>
            </a:r>
            <a:r>
              <a:rPr lang="en-US" altLang="zh-CN" dirty="0"/>
              <a:t> = 1:2</a:t>
            </a:r>
            <a:r>
              <a:rPr lang="zh-CN" altLang="en-US" dirty="0"/>
              <a:t>：</a:t>
            </a:r>
            <a:r>
              <a:rPr lang="en-US" altLang="zh-CN" dirty="0" err="1"/>
              <a:t>popSize</a:t>
            </a:r>
            <a:endParaRPr lang="en-US" altLang="zh-CN" dirty="0"/>
          </a:p>
          <a:p>
            <a:r>
              <a:rPr lang="en-US" altLang="zh-CN" dirty="0"/>
              <a:t>6   parent1 = parents(i+0,:); child1 = parent1;</a:t>
            </a:r>
          </a:p>
          <a:p>
            <a:r>
              <a:rPr lang="en-US" altLang="zh-CN" dirty="0"/>
              <a:t>7   parent2 = parents(i+1,:); child2 = parent2;</a:t>
            </a:r>
          </a:p>
          <a:p>
            <a:r>
              <a:rPr lang="en-US" altLang="zh-CN" dirty="0"/>
              <a:t>8   </a:t>
            </a:r>
            <a:r>
              <a:rPr lang="en-US" altLang="zh-CN" dirty="0" err="1"/>
              <a:t>InsertPoints</a:t>
            </a:r>
            <a:r>
              <a:rPr lang="en-US" altLang="zh-CN" dirty="0"/>
              <a:t> = sort(</a:t>
            </a:r>
            <a:r>
              <a:rPr lang="en-US" altLang="zh-CN" dirty="0" err="1"/>
              <a:t>randsample</a:t>
            </a:r>
            <a:r>
              <a:rPr lang="en-US" altLang="zh-CN" dirty="0"/>
              <a:t>(</a:t>
            </a:r>
            <a:r>
              <a:rPr lang="en-US" altLang="zh-CN" dirty="0" err="1"/>
              <a:t>numberofcities</a:t>
            </a:r>
            <a:r>
              <a:rPr lang="en-US" altLang="zh-CN" dirty="0"/>
              <a:t> , 2)); % </a:t>
            </a:r>
            <a:r>
              <a:rPr lang="zh-CN" altLang="en-US" dirty="0"/>
              <a:t>交叉点</a:t>
            </a:r>
          </a:p>
          <a:p>
            <a:r>
              <a:rPr lang="en-US" altLang="zh-CN" dirty="0"/>
              <a:t>9   for j = </a:t>
            </a:r>
            <a:r>
              <a:rPr lang="en-US" altLang="zh-CN" dirty="0" err="1"/>
              <a:t>InsertPoints</a:t>
            </a:r>
            <a:r>
              <a:rPr lang="en-US" altLang="zh-CN" dirty="0"/>
              <a:t>(1):</a:t>
            </a:r>
            <a:r>
              <a:rPr lang="en-US" altLang="zh-CN" dirty="0" err="1"/>
              <a:t>InsertPoints</a:t>
            </a:r>
            <a:r>
              <a:rPr lang="en-US" altLang="zh-CN" dirty="0"/>
              <a:t>(2)</a:t>
            </a:r>
          </a:p>
          <a:p>
            <a:r>
              <a:rPr lang="en-US" altLang="zh-CN" dirty="0"/>
              <a:t>10     if parent1(j) != parent2(j) % </a:t>
            </a:r>
            <a:r>
              <a:rPr lang="zh-CN" altLang="en-US" dirty="0"/>
              <a:t>如果对应位置不重复</a:t>
            </a:r>
          </a:p>
          <a:p>
            <a:r>
              <a:rPr lang="en-US" altLang="zh-CN" dirty="0"/>
              <a:t>11       child1(child1 == parent2(j)) = child1(j);</a:t>
            </a:r>
          </a:p>
          <a:p>
            <a:r>
              <a:rPr lang="en-US" altLang="zh-CN" dirty="0"/>
              <a:t>12       child1(j) = parent2(j);</a:t>
            </a:r>
          </a:p>
          <a:p>
            <a:r>
              <a:rPr lang="en-US" altLang="zh-CN" dirty="0"/>
              <a:t>13</a:t>
            </a:r>
          </a:p>
          <a:p>
            <a:r>
              <a:rPr lang="en-US" altLang="zh-CN" dirty="0"/>
              <a:t>14       child2(child2 == parent1(j)) = child2(j);</a:t>
            </a:r>
          </a:p>
          <a:p>
            <a:r>
              <a:rPr lang="en-US" altLang="zh-CN" dirty="0"/>
              <a:t>15       child2(j) = parent1(j);</a:t>
            </a:r>
          </a:p>
          <a:p>
            <a:r>
              <a:rPr lang="en-US" altLang="zh-CN" dirty="0"/>
              <a:t>16     end</a:t>
            </a:r>
          </a:p>
          <a:p>
            <a:r>
              <a:rPr lang="en-US" altLang="zh-CN" dirty="0"/>
              <a:t>17  end</a:t>
            </a:r>
          </a:p>
          <a:p>
            <a:r>
              <a:rPr lang="en-US" altLang="zh-CN" dirty="0"/>
              <a:t>18  children(i+0,:)=child1; children(i+1,:)=child2;</a:t>
            </a:r>
          </a:p>
          <a:p>
            <a:r>
              <a:rPr lang="en-US" altLang="zh-CN" dirty="0"/>
              <a:t>19 end</a:t>
            </a:r>
          </a:p>
        </p:txBody>
      </p:sp>
      <p:sp>
        <p:nvSpPr>
          <p:cNvPr id="3" name="矩形 2">
            <a:extLst>
              <a:ext uri="{FF2B5EF4-FFF2-40B4-BE49-F238E27FC236}">
                <a16:creationId xmlns:a16="http://schemas.microsoft.com/office/drawing/2014/main" id="{4DD41A53-1F4C-4C0B-8B3D-9E1E3AA545D7}"/>
              </a:ext>
            </a:extLst>
          </p:cNvPr>
          <p:cNvSpPr/>
          <p:nvPr/>
        </p:nvSpPr>
        <p:spPr>
          <a:xfrm>
            <a:off x="4572000" y="490085"/>
            <a:ext cx="4572000" cy="2308324"/>
          </a:xfrm>
          <a:prstGeom prst="rect">
            <a:avLst/>
          </a:prstGeom>
        </p:spPr>
        <p:txBody>
          <a:bodyPr>
            <a:spAutoFit/>
          </a:bodyPr>
          <a:lstStyle/>
          <a:p>
            <a:r>
              <a:rPr lang="zh-CN" altLang="zh-CN" dirty="0">
                <a:solidFill>
                  <a:srgbClr val="00B0F0"/>
                </a:solidFill>
              </a:rPr>
              <a:t>程序中第</a:t>
            </a:r>
            <a:r>
              <a:rPr lang="en-US" altLang="zh-CN" dirty="0">
                <a:solidFill>
                  <a:srgbClr val="00B0F0"/>
                </a:solidFill>
              </a:rPr>
              <a:t>9</a:t>
            </a:r>
            <a:r>
              <a:rPr lang="zh-CN" altLang="zh-CN" dirty="0">
                <a:solidFill>
                  <a:srgbClr val="00B0F0"/>
                </a:solidFill>
              </a:rPr>
              <a:t>行中生成两个随机的交叉点。第</a:t>
            </a:r>
            <a:r>
              <a:rPr lang="en-US" altLang="zh-CN" dirty="0">
                <a:solidFill>
                  <a:srgbClr val="00B0F0"/>
                </a:solidFill>
              </a:rPr>
              <a:t>10</a:t>
            </a:r>
            <a:r>
              <a:rPr lang="zh-CN" altLang="zh-CN" dirty="0">
                <a:solidFill>
                  <a:srgbClr val="00B0F0"/>
                </a:solidFill>
              </a:rPr>
              <a:t>行至第</a:t>
            </a:r>
            <a:r>
              <a:rPr lang="en-US" altLang="zh-CN" dirty="0">
                <a:solidFill>
                  <a:srgbClr val="00B0F0"/>
                </a:solidFill>
              </a:rPr>
              <a:t>17</a:t>
            </a:r>
            <a:r>
              <a:rPr lang="zh-CN" altLang="zh-CN" dirty="0">
                <a:solidFill>
                  <a:srgbClr val="00B0F0"/>
                </a:solidFill>
              </a:rPr>
              <a:t>行的循环对两交叉点间的城市编号依次进行互换和消重。对于子代</a:t>
            </a:r>
            <a:r>
              <a:rPr lang="en-US" altLang="zh-CN" dirty="0">
                <a:solidFill>
                  <a:srgbClr val="00B0F0"/>
                </a:solidFill>
              </a:rPr>
              <a:t>1</a:t>
            </a:r>
            <a:r>
              <a:rPr lang="zh-CN" altLang="zh-CN" dirty="0">
                <a:solidFill>
                  <a:srgbClr val="00B0F0"/>
                </a:solidFill>
              </a:rPr>
              <a:t>，由第</a:t>
            </a:r>
            <a:r>
              <a:rPr lang="en-US" altLang="zh-CN" dirty="0">
                <a:solidFill>
                  <a:srgbClr val="00B0F0"/>
                </a:solidFill>
              </a:rPr>
              <a:t>11</a:t>
            </a:r>
            <a:r>
              <a:rPr lang="zh-CN" altLang="zh-CN" dirty="0">
                <a:solidFill>
                  <a:srgbClr val="00B0F0"/>
                </a:solidFill>
              </a:rPr>
              <a:t>行消重，第</a:t>
            </a:r>
            <a:r>
              <a:rPr lang="en-US" altLang="zh-CN" dirty="0">
                <a:solidFill>
                  <a:srgbClr val="00B0F0"/>
                </a:solidFill>
              </a:rPr>
              <a:t>12</a:t>
            </a:r>
            <a:r>
              <a:rPr lang="zh-CN" altLang="zh-CN" dirty="0">
                <a:solidFill>
                  <a:srgbClr val="00B0F0"/>
                </a:solidFill>
              </a:rPr>
              <a:t>行互换以达到交叉的目的。第</a:t>
            </a:r>
            <a:r>
              <a:rPr lang="en-US" altLang="zh-CN" dirty="0">
                <a:solidFill>
                  <a:srgbClr val="00B0F0"/>
                </a:solidFill>
              </a:rPr>
              <a:t>11</a:t>
            </a:r>
            <a:r>
              <a:rPr lang="zh-CN" altLang="zh-CN" dirty="0">
                <a:solidFill>
                  <a:srgbClr val="00B0F0"/>
                </a:solidFill>
              </a:rPr>
              <a:t>行通过</a:t>
            </a:r>
            <a:r>
              <a:rPr lang="en-US" altLang="zh-CN" dirty="0">
                <a:solidFill>
                  <a:srgbClr val="00B0F0"/>
                </a:solidFill>
              </a:rPr>
              <a:t> child1==parent2(</a:t>
            </a:r>
            <a:r>
              <a:rPr lang="en-US" altLang="zh-CN" i="1" dirty="0">
                <a:solidFill>
                  <a:srgbClr val="00B0F0"/>
                </a:solidFill>
              </a:rPr>
              <a:t>j</a:t>
            </a:r>
            <a:r>
              <a:rPr lang="en-US" altLang="zh-CN" dirty="0">
                <a:solidFill>
                  <a:srgbClr val="00B0F0"/>
                </a:solidFill>
              </a:rPr>
              <a:t>) </a:t>
            </a:r>
            <a:r>
              <a:rPr lang="zh-CN" altLang="zh-CN" dirty="0">
                <a:solidFill>
                  <a:srgbClr val="00B0F0"/>
                </a:solidFill>
              </a:rPr>
              <a:t>找出交差后会出现重复的位置，并替换为</a:t>
            </a:r>
            <a:r>
              <a:rPr lang="en-US" altLang="zh-CN" dirty="0">
                <a:solidFill>
                  <a:srgbClr val="00B0F0"/>
                </a:solidFill>
              </a:rPr>
              <a:t>child1(</a:t>
            </a:r>
            <a:r>
              <a:rPr lang="en-US" altLang="zh-CN" i="1" dirty="0">
                <a:solidFill>
                  <a:srgbClr val="00B0F0"/>
                </a:solidFill>
              </a:rPr>
              <a:t>j</a:t>
            </a:r>
            <a:r>
              <a:rPr lang="en-US" altLang="zh-CN" dirty="0">
                <a:solidFill>
                  <a:srgbClr val="00B0F0"/>
                </a:solidFill>
              </a:rPr>
              <a:t>)</a:t>
            </a:r>
            <a:r>
              <a:rPr lang="zh-CN" altLang="zh-CN" dirty="0">
                <a:solidFill>
                  <a:srgbClr val="00B0F0"/>
                </a:solidFill>
              </a:rPr>
              <a:t>，那么第</a:t>
            </a:r>
            <a:r>
              <a:rPr lang="en-US" altLang="zh-CN" dirty="0">
                <a:solidFill>
                  <a:srgbClr val="00B0F0"/>
                </a:solidFill>
              </a:rPr>
              <a:t>12</a:t>
            </a:r>
            <a:r>
              <a:rPr lang="zh-CN" altLang="zh-CN" dirty="0">
                <a:solidFill>
                  <a:srgbClr val="00B0F0"/>
                </a:solidFill>
              </a:rPr>
              <a:t>行交叉后，</a:t>
            </a:r>
            <a:r>
              <a:rPr lang="en-US" altLang="zh-CN" dirty="0">
                <a:solidFill>
                  <a:srgbClr val="00B0F0"/>
                </a:solidFill>
              </a:rPr>
              <a:t>child1</a:t>
            </a:r>
            <a:r>
              <a:rPr lang="zh-CN" altLang="zh-CN" dirty="0">
                <a:solidFill>
                  <a:srgbClr val="00B0F0"/>
                </a:solidFill>
              </a:rPr>
              <a:t>就不会出现重复的城市编码，对于子代</a:t>
            </a:r>
            <a:r>
              <a:rPr lang="en-US" altLang="zh-CN" dirty="0">
                <a:solidFill>
                  <a:srgbClr val="00B0F0"/>
                </a:solidFill>
              </a:rPr>
              <a:t>2</a:t>
            </a:r>
            <a:r>
              <a:rPr lang="zh-CN" altLang="zh-CN" dirty="0">
                <a:solidFill>
                  <a:srgbClr val="00B0F0"/>
                </a:solidFill>
              </a:rPr>
              <a:t>，类似。</a:t>
            </a:r>
          </a:p>
        </p:txBody>
      </p:sp>
    </p:spTree>
    <p:extLst>
      <p:ext uri="{BB962C8B-B14F-4D97-AF65-F5344CB8AC3E}">
        <p14:creationId xmlns:p14="http://schemas.microsoft.com/office/powerpoint/2010/main" val="389083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 grpId="0"/>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024336"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5.3 </a:t>
            </a:r>
            <a:r>
              <a:rPr lang="zh-CN" altLang="en-US" sz="3200" b="1" dirty="0">
                <a:solidFill>
                  <a:srgbClr val="000000"/>
                </a:solidFill>
                <a:latin typeface="Times New Roman" panose="02020603050405020304" charset="0"/>
                <a:ea typeface="楷体_GB2312" pitchFamily="49" charset="-122"/>
              </a:rPr>
              <a:t>遗传算法</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467544" y="1628800"/>
            <a:ext cx="8208912" cy="2246769"/>
          </a:xfrm>
          <a:prstGeom prst="rect">
            <a:avLst/>
          </a:prstGeom>
          <a:noFill/>
          <a:ln w="9525">
            <a:noFill/>
          </a:ln>
        </p:spPr>
        <p:txBody>
          <a:bodyPr wrap="square" anchor="t">
            <a:spAutoFit/>
          </a:bodyPr>
          <a:lstStyle/>
          <a:p>
            <a:pPr indent="720000"/>
            <a:r>
              <a:rPr lang="zh-CN" altLang="zh-CN" sz="2800" dirty="0"/>
              <a:t>函数</a:t>
            </a:r>
            <a:r>
              <a:rPr lang="en-US" altLang="zh-CN" sz="2800" dirty="0"/>
              <a:t>mutation</a:t>
            </a:r>
            <a:r>
              <a:rPr lang="zh-CN" altLang="zh-CN" sz="2800" dirty="0"/>
              <a:t>是用来进行变异操作，函数</a:t>
            </a:r>
            <a:r>
              <a:rPr lang="en-US" altLang="zh-CN" sz="2800" dirty="0"/>
              <a:t>crossover</a:t>
            </a:r>
            <a:r>
              <a:rPr lang="zh-CN" altLang="zh-CN" sz="2800" dirty="0"/>
              <a:t>提供了三种变异算子：“对调”，“滑移”和“逆序”。每一次变异都从三种变异算子中选择一种，并且主要以“逆序”为主。函数</a:t>
            </a:r>
            <a:r>
              <a:rPr lang="en-US" altLang="zh-CN" sz="2800" dirty="0"/>
              <a:t>crossover</a:t>
            </a:r>
            <a:r>
              <a:rPr lang="zh-CN" altLang="zh-CN" sz="2800" dirty="0"/>
              <a:t>的代码</a:t>
            </a:r>
            <a:r>
              <a:rPr lang="zh-CN" altLang="en-US" sz="2800" dirty="0"/>
              <a:t>如下。</a:t>
            </a:r>
            <a:endParaRPr lang="en-US" altLang="zh-CN" sz="2800" dirty="0"/>
          </a:p>
        </p:txBody>
      </p:sp>
    </p:spTree>
    <p:extLst>
      <p:ext uri="{BB962C8B-B14F-4D97-AF65-F5344CB8AC3E}">
        <p14:creationId xmlns:p14="http://schemas.microsoft.com/office/powerpoint/2010/main" val="105494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wipe(down)">
                                      <p:cBhvr>
                                        <p:cTn id="1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3024336" cy="584775"/>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5.3 </a:t>
            </a:r>
            <a:r>
              <a:rPr lang="zh-CN" altLang="en-US" sz="3200" b="1" dirty="0">
                <a:solidFill>
                  <a:srgbClr val="000000"/>
                </a:solidFill>
                <a:latin typeface="Times New Roman" panose="02020603050405020304" charset="0"/>
                <a:ea typeface="楷体_GB2312" pitchFamily="49" charset="-122"/>
              </a:rPr>
              <a:t>遗传算法</a:t>
            </a:r>
            <a:endParaRPr lang="zh-CN" altLang="zh-CN" sz="3200" b="1" dirty="0">
              <a:solidFill>
                <a:srgbClr val="000000"/>
              </a:solidFill>
              <a:latin typeface="Times New Roman" panose="02020603050405020304" charset="0"/>
              <a:ea typeface="楷体_GB2312" pitchFamily="49" charset="-122"/>
            </a:endParaRPr>
          </a:p>
        </p:txBody>
      </p:sp>
      <p:sp>
        <p:nvSpPr>
          <p:cNvPr id="2" name="矩形 1">
            <a:extLst>
              <a:ext uri="{FF2B5EF4-FFF2-40B4-BE49-F238E27FC236}">
                <a16:creationId xmlns:a16="http://schemas.microsoft.com/office/drawing/2014/main" id="{3523205F-AA37-4B18-9674-F26F02E22302}"/>
              </a:ext>
            </a:extLst>
          </p:cNvPr>
          <p:cNvSpPr/>
          <p:nvPr/>
        </p:nvSpPr>
        <p:spPr>
          <a:xfrm>
            <a:off x="-54768" y="1916832"/>
            <a:ext cx="9198768" cy="4801314"/>
          </a:xfrm>
          <a:prstGeom prst="rect">
            <a:avLst/>
          </a:prstGeom>
        </p:spPr>
        <p:txBody>
          <a:bodyPr wrap="square">
            <a:spAutoFit/>
          </a:bodyPr>
          <a:lstStyle/>
          <a:p>
            <a:r>
              <a:rPr lang="en-US" altLang="zh-CN" dirty="0"/>
              <a:t>1 function children = mutation(parents, </a:t>
            </a:r>
            <a:r>
              <a:rPr lang="en-US" altLang="zh-CN" dirty="0" err="1"/>
              <a:t>probmutation</a:t>
            </a:r>
            <a:r>
              <a:rPr lang="en-US" altLang="zh-CN" dirty="0"/>
              <a:t>)</a:t>
            </a:r>
          </a:p>
          <a:p>
            <a:r>
              <a:rPr lang="en-US" altLang="zh-CN" dirty="0"/>
              <a:t>2 [</a:t>
            </a:r>
            <a:r>
              <a:rPr lang="en-US" altLang="zh-CN" dirty="0" err="1"/>
              <a:t>popSize</a:t>
            </a:r>
            <a:r>
              <a:rPr lang="en-US" altLang="zh-CN" dirty="0"/>
              <a:t>, </a:t>
            </a:r>
            <a:r>
              <a:rPr lang="en-US" altLang="zh-CN" dirty="0" err="1"/>
              <a:t>numberofcities</a:t>
            </a:r>
            <a:r>
              <a:rPr lang="en-US" altLang="zh-CN" dirty="0"/>
              <a:t>] = size(parents);</a:t>
            </a:r>
          </a:p>
          <a:p>
            <a:r>
              <a:rPr lang="en-US" altLang="zh-CN" dirty="0"/>
              <a:t>3 children = parents; % </a:t>
            </a:r>
            <a:r>
              <a:rPr lang="zh-CN" altLang="en-US" dirty="0"/>
              <a:t>初始化子代</a:t>
            </a:r>
          </a:p>
          <a:p>
            <a:r>
              <a:rPr lang="en-US" altLang="zh-CN" dirty="0"/>
              <a:t>4 for k=1</a:t>
            </a:r>
            <a:r>
              <a:rPr lang="zh-CN" altLang="en-US" dirty="0"/>
              <a:t>：</a:t>
            </a:r>
            <a:r>
              <a:rPr lang="en-US" altLang="zh-CN" dirty="0" err="1"/>
              <a:t>popSize</a:t>
            </a:r>
            <a:endParaRPr lang="en-US" altLang="zh-CN" dirty="0"/>
          </a:p>
          <a:p>
            <a:r>
              <a:rPr lang="en-US" altLang="zh-CN" dirty="0"/>
              <a:t>5     if rand &lt; </a:t>
            </a:r>
            <a:r>
              <a:rPr lang="en-US" altLang="zh-CN" dirty="0" err="1"/>
              <a:t>probmutation</a:t>
            </a:r>
            <a:r>
              <a:rPr lang="en-US" altLang="zh-CN" dirty="0"/>
              <a:t> % </a:t>
            </a:r>
            <a:r>
              <a:rPr lang="zh-CN" altLang="en-US" dirty="0"/>
              <a:t>以一定概率变异</a:t>
            </a:r>
          </a:p>
          <a:p>
            <a:r>
              <a:rPr lang="en-US" altLang="zh-CN" dirty="0"/>
              <a:t>6       </a:t>
            </a:r>
            <a:r>
              <a:rPr lang="en-US" altLang="zh-CN" dirty="0" err="1"/>
              <a:t>InsertPoints</a:t>
            </a:r>
            <a:r>
              <a:rPr lang="en-US" altLang="zh-CN" dirty="0"/>
              <a:t> = </a:t>
            </a:r>
            <a:r>
              <a:rPr lang="en-US" altLang="zh-CN" dirty="0" err="1"/>
              <a:t>randsample</a:t>
            </a:r>
            <a:r>
              <a:rPr lang="en-US" altLang="zh-CN" dirty="0"/>
              <a:t>(</a:t>
            </a:r>
            <a:r>
              <a:rPr lang="en-US" altLang="zh-CN" dirty="0" err="1"/>
              <a:t>numberofcities</a:t>
            </a:r>
            <a:r>
              <a:rPr lang="en-US" altLang="zh-CN" dirty="0"/>
              <a:t>, 2);</a:t>
            </a:r>
          </a:p>
          <a:p>
            <a:r>
              <a:rPr lang="en-US" altLang="zh-CN" dirty="0"/>
              <a:t>7       I = min(</a:t>
            </a:r>
            <a:r>
              <a:rPr lang="en-US" altLang="zh-CN" dirty="0" err="1"/>
              <a:t>InsertPoints</a:t>
            </a:r>
            <a:r>
              <a:rPr lang="en-US" altLang="zh-CN" dirty="0"/>
              <a:t>); J = max(</a:t>
            </a:r>
            <a:r>
              <a:rPr lang="en-US" altLang="zh-CN" dirty="0" err="1"/>
              <a:t>InsertPoints</a:t>
            </a:r>
            <a:r>
              <a:rPr lang="en-US" altLang="zh-CN" dirty="0"/>
              <a:t>); % </a:t>
            </a:r>
            <a:r>
              <a:rPr lang="zh-CN" altLang="en-US" dirty="0"/>
              <a:t>两交叉点：</a:t>
            </a:r>
            <a:r>
              <a:rPr lang="en-US" altLang="zh-CN" dirty="0"/>
              <a:t>I&lt;J</a:t>
            </a:r>
          </a:p>
          <a:p>
            <a:r>
              <a:rPr lang="en-US" altLang="zh-CN" dirty="0"/>
              <a:t>8       switch </a:t>
            </a:r>
            <a:r>
              <a:rPr lang="en-US" altLang="zh-CN" dirty="0" err="1"/>
              <a:t>randsample</a:t>
            </a:r>
            <a:r>
              <a:rPr lang="en-US" altLang="zh-CN" dirty="0"/>
              <a:t> (6, 1) % </a:t>
            </a:r>
            <a:r>
              <a:rPr lang="zh-CN" altLang="en-US" dirty="0"/>
              <a:t>通过随机数判断使用哪种算子</a:t>
            </a:r>
          </a:p>
          <a:p>
            <a:r>
              <a:rPr lang="en-US" altLang="zh-CN" dirty="0"/>
              <a:t>9            case 1 % </a:t>
            </a:r>
            <a:r>
              <a:rPr lang="zh-CN" altLang="en-US" dirty="0"/>
              <a:t>对调</a:t>
            </a:r>
          </a:p>
          <a:p>
            <a:r>
              <a:rPr lang="en-US" altLang="zh-CN" dirty="0"/>
              <a:t>10               children(k,[I J]) = parents(k,[J I]);</a:t>
            </a:r>
          </a:p>
          <a:p>
            <a:r>
              <a:rPr lang="en-US" altLang="zh-CN" dirty="0"/>
              <a:t>11         case 2 % </a:t>
            </a:r>
            <a:r>
              <a:rPr lang="zh-CN" altLang="en-US" dirty="0"/>
              <a:t>滑移</a:t>
            </a:r>
          </a:p>
          <a:p>
            <a:r>
              <a:rPr lang="en-US" altLang="zh-CN" dirty="0"/>
              <a:t>12            children(k,[I:J]) = parents(k,[I+1:J I]);</a:t>
            </a:r>
          </a:p>
          <a:p>
            <a:r>
              <a:rPr lang="en-US" altLang="zh-CN" dirty="0"/>
              <a:t>13         otherwise % </a:t>
            </a:r>
            <a:r>
              <a:rPr lang="zh-CN" altLang="en-US" dirty="0"/>
              <a:t>逆序</a:t>
            </a:r>
          </a:p>
          <a:p>
            <a:r>
              <a:rPr lang="en-US" altLang="zh-CN" dirty="0"/>
              <a:t>14            children(k,[I:J]) = parents(k,[J:-1:I]);</a:t>
            </a:r>
          </a:p>
          <a:p>
            <a:r>
              <a:rPr lang="en-US" altLang="zh-CN" dirty="0"/>
              <a:t>15      end</a:t>
            </a:r>
          </a:p>
          <a:p>
            <a:r>
              <a:rPr lang="en-US" altLang="zh-CN" dirty="0"/>
              <a:t>16    end</a:t>
            </a:r>
          </a:p>
          <a:p>
            <a:r>
              <a:rPr lang="en-US" altLang="zh-CN" dirty="0"/>
              <a:t>17 end</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8B4645B-D978-4C7D-869D-D44DE5B4F7CA}"/>
                  </a:ext>
                </a:extLst>
              </p:cNvPr>
              <p:cNvSpPr/>
              <p:nvPr/>
            </p:nvSpPr>
            <p:spPr>
              <a:xfrm>
                <a:off x="3243148" y="436452"/>
                <a:ext cx="5900852" cy="1477328"/>
              </a:xfrm>
              <a:prstGeom prst="rect">
                <a:avLst/>
              </a:prstGeom>
            </p:spPr>
            <p:txBody>
              <a:bodyPr wrap="square">
                <a:spAutoFit/>
              </a:bodyPr>
              <a:lstStyle/>
              <a:p>
                <a:r>
                  <a:rPr lang="zh-CN" altLang="zh-CN" dirty="0">
                    <a:solidFill>
                      <a:srgbClr val="00B0F0"/>
                    </a:solidFill>
                  </a:rPr>
                  <a:t>以上程序通过</a:t>
                </a:r>
                <a:r>
                  <a:rPr lang="en-US" altLang="zh-CN" dirty="0">
                    <a:solidFill>
                      <a:srgbClr val="00B0F0"/>
                    </a:solidFill>
                  </a:rPr>
                  <a:t>switch</a:t>
                </a:r>
                <a:r>
                  <a:rPr lang="zh-CN" altLang="zh-CN" dirty="0">
                    <a:solidFill>
                      <a:srgbClr val="00B0F0"/>
                    </a:solidFill>
                  </a:rPr>
                  <a:t>语句来选择不同的变异算子。第</a:t>
                </a:r>
                <a:r>
                  <a:rPr lang="en-US" altLang="zh-CN" dirty="0">
                    <a:solidFill>
                      <a:srgbClr val="00B0F0"/>
                    </a:solidFill>
                  </a:rPr>
                  <a:t>8</a:t>
                </a:r>
                <a:r>
                  <a:rPr lang="zh-CN" altLang="zh-CN" dirty="0">
                    <a:solidFill>
                      <a:srgbClr val="00B0F0"/>
                    </a:solidFill>
                  </a:rPr>
                  <a:t>行中</a:t>
                </a:r>
                <a:r>
                  <a:rPr lang="en-US" altLang="zh-CN" dirty="0" err="1">
                    <a:solidFill>
                      <a:srgbClr val="00B0F0"/>
                    </a:solidFill>
                  </a:rPr>
                  <a:t>randsample</a:t>
                </a:r>
                <a:r>
                  <a:rPr lang="en-US" altLang="zh-CN" dirty="0">
                    <a:solidFill>
                      <a:srgbClr val="00B0F0"/>
                    </a:solidFill>
                  </a:rPr>
                  <a:t>(6, 1)</a:t>
                </a:r>
                <a:r>
                  <a:rPr lang="zh-CN" altLang="zh-CN" dirty="0">
                    <a:solidFill>
                      <a:srgbClr val="00B0F0"/>
                    </a:solidFill>
                  </a:rPr>
                  <a:t>从</a:t>
                </a:r>
                <a14:m>
                  <m:oMath xmlns:m="http://schemas.openxmlformats.org/officeDocument/2006/math">
                    <m:d>
                      <m:dPr>
                        <m:begChr m:val="["/>
                        <m:endChr m:val="]"/>
                        <m:ctrlPr>
                          <a:rPr lang="en-US" altLang="zh-CN" i="1" dirty="0">
                            <a:solidFill>
                              <a:srgbClr val="00B0F0"/>
                            </a:solidFill>
                            <a:latin typeface="Cambria Math" panose="02040503050406030204" pitchFamily="18" charset="0"/>
                          </a:rPr>
                        </m:ctrlPr>
                      </m:dPr>
                      <m:e>
                        <m:r>
                          <a:rPr lang="en-US" altLang="zh-CN" i="1" dirty="0">
                            <a:solidFill>
                              <a:srgbClr val="00B0F0"/>
                            </a:solidFill>
                            <a:latin typeface="Cambria Math"/>
                          </a:rPr>
                          <m:t>1,2,…,6</m:t>
                        </m:r>
                      </m:e>
                    </m:d>
                    <m:r>
                      <a:rPr lang="en-US" altLang="zh-CN" i="1" dirty="0">
                        <a:solidFill>
                          <a:srgbClr val="00B0F0"/>
                        </a:solidFill>
                        <a:latin typeface="Cambria Math"/>
                      </a:rPr>
                      <m:t> </m:t>
                    </m:r>
                  </m:oMath>
                </a14:m>
                <a:r>
                  <a:rPr lang="zh-CN" altLang="zh-CN" dirty="0">
                    <a:solidFill>
                      <a:srgbClr val="00B0F0"/>
                    </a:solidFill>
                  </a:rPr>
                  <a:t>中随机抽取出的一个数字为</a:t>
                </a:r>
                <a:r>
                  <a:rPr lang="en-US" altLang="zh-CN" dirty="0">
                    <a:solidFill>
                      <a:srgbClr val="00B0F0"/>
                    </a:solidFill>
                  </a:rPr>
                  <a:t>1</a:t>
                </a:r>
                <a:r>
                  <a:rPr lang="zh-CN" altLang="zh-CN" dirty="0">
                    <a:solidFill>
                      <a:srgbClr val="00B0F0"/>
                    </a:solidFill>
                  </a:rPr>
                  <a:t>则采用“对调”算子；如果随机抽取出的数字为</a:t>
                </a:r>
                <a:r>
                  <a:rPr lang="en-US" altLang="zh-CN" dirty="0">
                    <a:solidFill>
                      <a:srgbClr val="00B0F0"/>
                    </a:solidFill>
                  </a:rPr>
                  <a:t>2</a:t>
                </a:r>
                <a:r>
                  <a:rPr lang="zh-CN" altLang="zh-CN" dirty="0">
                    <a:solidFill>
                      <a:srgbClr val="00B0F0"/>
                    </a:solidFill>
                  </a:rPr>
                  <a:t>，则采用“滑移”算子；否则当随机抽取出的数字在</a:t>
                </a:r>
                <a14:m>
                  <m:oMath xmlns:m="http://schemas.openxmlformats.org/officeDocument/2006/math">
                    <m:d>
                      <m:dPr>
                        <m:begChr m:val="["/>
                        <m:endChr m:val="]"/>
                        <m:ctrlPr>
                          <a:rPr lang="en-US" altLang="zh-CN" i="1" dirty="0">
                            <a:solidFill>
                              <a:srgbClr val="00B0F0"/>
                            </a:solidFill>
                            <a:latin typeface="Cambria Math" panose="02040503050406030204" pitchFamily="18" charset="0"/>
                          </a:rPr>
                        </m:ctrlPr>
                      </m:dPr>
                      <m:e>
                        <m:r>
                          <a:rPr lang="en-US" altLang="zh-CN" i="1" dirty="0">
                            <a:solidFill>
                              <a:srgbClr val="00B0F0"/>
                            </a:solidFill>
                            <a:latin typeface="Cambria Math"/>
                          </a:rPr>
                          <m:t>3,4,5,6</m:t>
                        </m:r>
                      </m:e>
                    </m:d>
                    <m:r>
                      <a:rPr lang="en-US" altLang="zh-CN" i="1" dirty="0">
                        <a:solidFill>
                          <a:srgbClr val="00B0F0"/>
                        </a:solidFill>
                        <a:latin typeface="Cambria Math"/>
                      </a:rPr>
                      <m:t> </m:t>
                    </m:r>
                  </m:oMath>
                </a14:m>
                <a:r>
                  <a:rPr lang="zh-CN" altLang="zh-CN" dirty="0">
                    <a:solidFill>
                      <a:srgbClr val="00B0F0"/>
                    </a:solidFill>
                  </a:rPr>
                  <a:t>中，则采用“逆序”算子。</a:t>
                </a:r>
              </a:p>
            </p:txBody>
          </p:sp>
        </mc:Choice>
        <mc:Fallback xmlns="">
          <p:sp>
            <p:nvSpPr>
              <p:cNvPr id="3" name="矩形 2">
                <a:extLst>
                  <a:ext uri="{FF2B5EF4-FFF2-40B4-BE49-F238E27FC236}">
                    <a16:creationId xmlns:a16="http://schemas.microsoft.com/office/drawing/2014/main" id="{68B4645B-D978-4C7D-869D-D44DE5B4F7CA}"/>
                  </a:ext>
                </a:extLst>
              </p:cNvPr>
              <p:cNvSpPr>
                <a:spLocks noRot="1" noChangeAspect="1" noMove="1" noResize="1" noEditPoints="1" noAdjustHandles="1" noChangeArrowheads="1" noChangeShapeType="1" noTextEdit="1"/>
              </p:cNvSpPr>
              <p:nvPr/>
            </p:nvSpPr>
            <p:spPr>
              <a:xfrm>
                <a:off x="3243148" y="436452"/>
                <a:ext cx="5900852" cy="1477328"/>
              </a:xfrm>
              <a:prstGeom prst="rect">
                <a:avLst/>
              </a:prstGeom>
              <a:blipFill>
                <a:blip r:embed="rId2"/>
                <a:stretch>
                  <a:fillRect l="-826" t="-3306" r="-1343" b="-49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4600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2376264" cy="584200"/>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5.1</a:t>
            </a:r>
            <a:r>
              <a:rPr lang="zh-CN" altLang="en-US" sz="3200" b="1" dirty="0">
                <a:solidFill>
                  <a:srgbClr val="000000"/>
                </a:solidFill>
                <a:latin typeface="Times New Roman" panose="02020603050405020304" charset="0"/>
                <a:ea typeface="楷体_GB2312" pitchFamily="49" charset="-122"/>
              </a:rPr>
              <a:t>引言</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395536" y="1268760"/>
            <a:ext cx="8208912" cy="4832092"/>
          </a:xfrm>
          <a:prstGeom prst="rect">
            <a:avLst/>
          </a:prstGeom>
          <a:noFill/>
          <a:ln w="9525">
            <a:noFill/>
          </a:ln>
        </p:spPr>
        <p:txBody>
          <a:bodyPr wrap="square" anchor="t">
            <a:spAutoFit/>
          </a:bodyPr>
          <a:lstStyle/>
          <a:p>
            <a:pPr indent="720000"/>
            <a:r>
              <a:rPr lang="zh-CN" altLang="zh-CN" sz="2800" dirty="0"/>
              <a:t>本节我们只介绍模拟退火算法和遗传算法，并以</a:t>
            </a:r>
            <a:r>
              <a:rPr lang="en-US" altLang="zh-CN" sz="2800" dirty="0"/>
              <a:t>TSP</a:t>
            </a:r>
            <a:r>
              <a:rPr lang="zh-CN" altLang="zh-CN" sz="2800" dirty="0"/>
              <a:t>问题为例介绍两种算法具体的应用方法。在介绍模拟退火算法和遗传算法之前，先介绍一下旅行商问题。</a:t>
            </a:r>
          </a:p>
          <a:p>
            <a:pPr indent="720000"/>
            <a:r>
              <a:rPr lang="zh-CN" altLang="zh-CN" sz="2800" dirty="0"/>
              <a:t>旅行商问题，即</a:t>
            </a:r>
            <a:r>
              <a:rPr lang="en-US" altLang="zh-CN" sz="2800" dirty="0"/>
              <a:t>TSP</a:t>
            </a:r>
            <a:r>
              <a:rPr lang="zh-CN" altLang="zh-CN" sz="2800" dirty="0"/>
              <a:t>问题又译为旅行推销员问题、货郎担问题，是数学领域中著名难题之一。假设有一个旅行商人要拜访</a:t>
            </a:r>
            <a:r>
              <a:rPr lang="en-US" altLang="zh-CN" sz="2800" i="1" dirty="0"/>
              <a:t>n</a:t>
            </a:r>
            <a:r>
              <a:rPr lang="zh-CN" altLang="zh-CN" sz="2800" dirty="0"/>
              <a:t>个城市，他必须选择所要走的路径，路径的限制是每个城市只能拜访一次，而且最后要回到原来出发的城市。路径的选择目标是要求求得的路径路程为所有路径路程之中的最小值。</a:t>
            </a:r>
          </a:p>
        </p:txBody>
      </p:sp>
    </p:spTree>
    <p:extLst>
      <p:ext uri="{BB962C8B-B14F-4D97-AF65-F5344CB8AC3E}">
        <p14:creationId xmlns:p14="http://schemas.microsoft.com/office/powerpoint/2010/main" val="119484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wipe(down)">
                                      <p:cBhvr>
                                        <p:cTn id="1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2376264" cy="584200"/>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5.1</a:t>
            </a:r>
            <a:r>
              <a:rPr lang="zh-CN" altLang="en-US" sz="3200" b="1" dirty="0">
                <a:solidFill>
                  <a:srgbClr val="000000"/>
                </a:solidFill>
                <a:latin typeface="Times New Roman" panose="02020603050405020304" charset="0"/>
                <a:ea typeface="楷体_GB2312" pitchFamily="49" charset="-122"/>
              </a:rPr>
              <a:t>引言</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395536" y="1268760"/>
            <a:ext cx="8208912" cy="3046988"/>
          </a:xfrm>
          <a:prstGeom prst="rect">
            <a:avLst/>
          </a:prstGeom>
          <a:noFill/>
          <a:ln w="9525">
            <a:noFill/>
          </a:ln>
        </p:spPr>
        <p:txBody>
          <a:bodyPr wrap="square" anchor="t">
            <a:spAutoFit/>
          </a:bodyPr>
          <a:lstStyle/>
          <a:p>
            <a:pPr indent="720000" algn="just"/>
            <a:r>
              <a:rPr lang="zh-CN" altLang="zh-CN" sz="2400" dirty="0"/>
              <a:t>旅行商问题也是数图论中最著名的问题之一，即“已给一个</a:t>
            </a:r>
            <a:r>
              <a:rPr lang="en-US" altLang="zh-CN" sz="2400" i="1" dirty="0"/>
              <a:t>n</a:t>
            </a:r>
            <a:r>
              <a:rPr lang="zh-CN" altLang="zh-CN" sz="2400" dirty="0"/>
              <a:t>个点的完全图，每条边都有一个长度，求总长度最短的经过每个顶点正好一次的封闭回路”。该问题可以被证明具有</a:t>
            </a:r>
            <a:r>
              <a:rPr lang="en-US" altLang="zh-CN" sz="2400" dirty="0"/>
              <a:t>NP</a:t>
            </a:r>
            <a:r>
              <a:rPr lang="zh-CN" altLang="zh-CN" sz="2400" dirty="0"/>
              <a:t>计算复杂性，迄今为止，这类问题中没有一个找到有效算法。</a:t>
            </a:r>
            <a:endParaRPr lang="en-US" altLang="zh-CN" sz="2400" dirty="0"/>
          </a:p>
          <a:p>
            <a:pPr indent="720000" algn="just"/>
            <a:r>
              <a:rPr lang="zh-CN" altLang="zh-CN" sz="2400" dirty="0"/>
              <a:t>如果用枚举的算法</a:t>
            </a:r>
            <a:r>
              <a:rPr lang="en-US" altLang="zh-CN" sz="2400" dirty="0"/>
              <a:t>1</a:t>
            </a:r>
            <a:r>
              <a:rPr lang="zh-CN" altLang="zh-CN" sz="2400" dirty="0"/>
              <a:t>，并假设计算机枚举含</a:t>
            </a:r>
            <a:r>
              <a:rPr lang="en-US" altLang="zh-CN" sz="2400" dirty="0"/>
              <a:t>24</a:t>
            </a:r>
            <a:r>
              <a:rPr lang="zh-CN" altLang="zh-CN" sz="2400" dirty="0"/>
              <a:t>个城市的</a:t>
            </a:r>
            <a:r>
              <a:rPr lang="en-US" altLang="zh-CN" sz="2400" dirty="0"/>
              <a:t>TSP</a:t>
            </a:r>
            <a:r>
              <a:rPr lang="zh-CN" altLang="zh-CN" sz="2400" dirty="0"/>
              <a:t>问题需要</a:t>
            </a:r>
            <a:r>
              <a:rPr lang="en-US" altLang="zh-CN" sz="2400" dirty="0"/>
              <a:t>1 s</a:t>
            </a:r>
            <a:r>
              <a:rPr lang="zh-CN" altLang="zh-CN" sz="2400" dirty="0"/>
              <a:t>，则对于不同城市数量的</a:t>
            </a:r>
            <a:r>
              <a:rPr lang="en-US" altLang="zh-CN" sz="2400" dirty="0"/>
              <a:t>TSP</a:t>
            </a:r>
            <a:r>
              <a:rPr lang="zh-CN" altLang="zh-CN" sz="2400" dirty="0"/>
              <a:t>问题的求解时间见表</a:t>
            </a:r>
            <a:r>
              <a:rPr lang="en-US" altLang="zh-CN" sz="2400" dirty="0"/>
              <a:t>4-42</a:t>
            </a:r>
            <a:r>
              <a:rPr lang="zh-CN" altLang="zh-CN" sz="2400" dirty="0"/>
              <a:t>。</a:t>
            </a:r>
          </a:p>
        </p:txBody>
      </p:sp>
      <p:graphicFrame>
        <p:nvGraphicFramePr>
          <p:cNvPr id="5" name="表格 4"/>
          <p:cNvGraphicFramePr>
            <a:graphicFrameLocks noGrp="1"/>
          </p:cNvGraphicFramePr>
          <p:nvPr>
            <p:extLst>
              <p:ext uri="{D42A27DB-BD31-4B8C-83A1-F6EECF244321}">
                <p14:modId xmlns:p14="http://schemas.microsoft.com/office/powerpoint/2010/main" val="1952092508"/>
              </p:ext>
            </p:extLst>
          </p:nvPr>
        </p:nvGraphicFramePr>
        <p:xfrm>
          <a:off x="251520" y="4842876"/>
          <a:ext cx="8568953" cy="1754476"/>
        </p:xfrm>
        <a:graphic>
          <a:graphicData uri="http://schemas.openxmlformats.org/drawingml/2006/table">
            <a:tbl>
              <a:tblPr firstRow="1" firstCol="1" bandRow="1">
                <a:tableStyleId>{5C22544A-7EE6-4342-B048-85BDC9FD1C3A}</a:tableStyleId>
              </a:tblPr>
              <a:tblGrid>
                <a:gridCol w="1171204">
                  <a:extLst>
                    <a:ext uri="{9D8B030D-6E8A-4147-A177-3AD203B41FA5}">
                      <a16:colId xmlns:a16="http://schemas.microsoft.com/office/drawing/2014/main" val="20000"/>
                    </a:ext>
                  </a:extLst>
                </a:gridCol>
                <a:gridCol w="889656">
                  <a:extLst>
                    <a:ext uri="{9D8B030D-6E8A-4147-A177-3AD203B41FA5}">
                      <a16:colId xmlns:a16="http://schemas.microsoft.com/office/drawing/2014/main" val="20001"/>
                    </a:ext>
                  </a:extLst>
                </a:gridCol>
                <a:gridCol w="889656">
                  <a:extLst>
                    <a:ext uri="{9D8B030D-6E8A-4147-A177-3AD203B41FA5}">
                      <a16:colId xmlns:a16="http://schemas.microsoft.com/office/drawing/2014/main" val="20002"/>
                    </a:ext>
                  </a:extLst>
                </a:gridCol>
                <a:gridCol w="863489">
                  <a:extLst>
                    <a:ext uri="{9D8B030D-6E8A-4147-A177-3AD203B41FA5}">
                      <a16:colId xmlns:a16="http://schemas.microsoft.com/office/drawing/2014/main" val="20003"/>
                    </a:ext>
                  </a:extLst>
                </a:gridCol>
                <a:gridCol w="952455">
                  <a:extLst>
                    <a:ext uri="{9D8B030D-6E8A-4147-A177-3AD203B41FA5}">
                      <a16:colId xmlns:a16="http://schemas.microsoft.com/office/drawing/2014/main" val="20004"/>
                    </a:ext>
                  </a:extLst>
                </a:gridCol>
                <a:gridCol w="952455">
                  <a:extLst>
                    <a:ext uri="{9D8B030D-6E8A-4147-A177-3AD203B41FA5}">
                      <a16:colId xmlns:a16="http://schemas.microsoft.com/office/drawing/2014/main" val="20005"/>
                    </a:ext>
                  </a:extLst>
                </a:gridCol>
                <a:gridCol w="951409">
                  <a:extLst>
                    <a:ext uri="{9D8B030D-6E8A-4147-A177-3AD203B41FA5}">
                      <a16:colId xmlns:a16="http://schemas.microsoft.com/office/drawing/2014/main" val="20006"/>
                    </a:ext>
                  </a:extLst>
                </a:gridCol>
                <a:gridCol w="952455">
                  <a:extLst>
                    <a:ext uri="{9D8B030D-6E8A-4147-A177-3AD203B41FA5}">
                      <a16:colId xmlns:a16="http://schemas.microsoft.com/office/drawing/2014/main" val="20007"/>
                    </a:ext>
                  </a:extLst>
                </a:gridCol>
                <a:gridCol w="946174">
                  <a:extLst>
                    <a:ext uri="{9D8B030D-6E8A-4147-A177-3AD203B41FA5}">
                      <a16:colId xmlns:a16="http://schemas.microsoft.com/office/drawing/2014/main" val="20008"/>
                    </a:ext>
                  </a:extLst>
                </a:gridCol>
              </a:tblGrid>
              <a:tr h="877238">
                <a:tc>
                  <a:txBody>
                    <a:bodyPr/>
                    <a:lstStyle/>
                    <a:p>
                      <a:pPr indent="0" algn="ctr">
                        <a:lnSpc>
                          <a:spcPts val="1200"/>
                        </a:lnSpc>
                        <a:spcBef>
                          <a:spcPts val="60"/>
                        </a:spcBef>
                        <a:spcAft>
                          <a:spcPts val="60"/>
                        </a:spcAft>
                      </a:pPr>
                      <a:r>
                        <a:rPr lang="zh-CN" sz="1800" kern="100" dirty="0">
                          <a:effectLst/>
                          <a:latin typeface="+mn-ea"/>
                          <a:ea typeface="+mn-ea"/>
                        </a:rPr>
                        <a:t>城市</a:t>
                      </a:r>
                      <a:endParaRPr lang="en-US" altLang="zh-CN" sz="1800" kern="100" dirty="0">
                        <a:effectLst/>
                        <a:latin typeface="+mn-ea"/>
                        <a:ea typeface="+mn-ea"/>
                      </a:endParaRPr>
                    </a:p>
                    <a:p>
                      <a:pPr indent="0" algn="ctr">
                        <a:lnSpc>
                          <a:spcPts val="1200"/>
                        </a:lnSpc>
                        <a:spcBef>
                          <a:spcPts val="60"/>
                        </a:spcBef>
                        <a:spcAft>
                          <a:spcPts val="60"/>
                        </a:spcAft>
                      </a:pPr>
                      <a:endParaRPr lang="en-US" altLang="zh-CN" sz="1800" kern="100" dirty="0">
                        <a:effectLst/>
                        <a:latin typeface="+mn-ea"/>
                        <a:ea typeface="+mn-ea"/>
                      </a:endParaRPr>
                    </a:p>
                    <a:p>
                      <a:pPr indent="0" algn="ctr">
                        <a:lnSpc>
                          <a:spcPts val="1200"/>
                        </a:lnSpc>
                        <a:spcBef>
                          <a:spcPts val="60"/>
                        </a:spcBef>
                        <a:spcAft>
                          <a:spcPts val="60"/>
                        </a:spcAft>
                      </a:pPr>
                      <a:r>
                        <a:rPr lang="zh-CN" sz="1800" kern="100" dirty="0">
                          <a:effectLst/>
                          <a:latin typeface="+mn-ea"/>
                          <a:ea typeface="+mn-ea"/>
                        </a:rPr>
                        <a:t>数量</a:t>
                      </a:r>
                      <a:endParaRPr lang="zh-CN" sz="1800" kern="100" dirty="0">
                        <a:effectLst/>
                        <a:latin typeface="+mn-ea"/>
                        <a:ea typeface="+mn-ea"/>
                        <a:cs typeface="宋体"/>
                      </a:endParaRPr>
                    </a:p>
                  </a:txBody>
                  <a:tcPr marL="68580" marR="68580" marT="0" marB="0" anchor="ctr"/>
                </a:tc>
                <a:tc>
                  <a:txBody>
                    <a:bodyPr/>
                    <a:lstStyle/>
                    <a:p>
                      <a:pPr algn="ctr">
                        <a:lnSpc>
                          <a:spcPts val="1200"/>
                        </a:lnSpc>
                        <a:spcBef>
                          <a:spcPts val="60"/>
                        </a:spcBef>
                        <a:spcAft>
                          <a:spcPts val="60"/>
                        </a:spcAft>
                      </a:pPr>
                      <a:r>
                        <a:rPr lang="en-US" sz="1800" kern="100">
                          <a:effectLst/>
                        </a:rPr>
                        <a:t>24</a:t>
                      </a:r>
                      <a:endParaRPr lang="zh-CN" sz="18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800" kern="100">
                          <a:effectLst/>
                        </a:rPr>
                        <a:t>25</a:t>
                      </a:r>
                      <a:endParaRPr lang="zh-CN" sz="18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800" kern="100" dirty="0">
                          <a:effectLst/>
                        </a:rPr>
                        <a:t>26</a:t>
                      </a:r>
                      <a:endParaRPr lang="zh-CN" sz="18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800" kern="100">
                          <a:effectLst/>
                        </a:rPr>
                        <a:t>27</a:t>
                      </a:r>
                      <a:endParaRPr lang="zh-CN" sz="18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800" kern="100">
                          <a:effectLst/>
                        </a:rPr>
                        <a:t>28</a:t>
                      </a:r>
                      <a:endParaRPr lang="zh-CN" sz="18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800" kern="100">
                          <a:effectLst/>
                        </a:rPr>
                        <a:t>29</a:t>
                      </a:r>
                      <a:endParaRPr lang="zh-CN" sz="18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800" kern="100">
                          <a:effectLst/>
                        </a:rPr>
                        <a:t>30</a:t>
                      </a:r>
                      <a:endParaRPr lang="zh-CN" sz="18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800" kern="100">
                          <a:effectLst/>
                        </a:rPr>
                        <a:t>34</a:t>
                      </a:r>
                      <a:endParaRPr lang="zh-CN" sz="1800" kern="100">
                        <a:effectLst/>
                        <a:latin typeface="Times New Roman"/>
                        <a:ea typeface="宋体"/>
                        <a:cs typeface="宋体"/>
                      </a:endParaRPr>
                    </a:p>
                  </a:txBody>
                  <a:tcPr marL="68580" marR="68580" marT="0" marB="0" anchor="ctr"/>
                </a:tc>
                <a:extLst>
                  <a:ext uri="{0D108BD9-81ED-4DB2-BD59-A6C34878D82A}">
                    <a16:rowId xmlns:a16="http://schemas.microsoft.com/office/drawing/2014/main" val="10000"/>
                  </a:ext>
                </a:extLst>
              </a:tr>
              <a:tr h="877238">
                <a:tc>
                  <a:txBody>
                    <a:bodyPr/>
                    <a:lstStyle/>
                    <a:p>
                      <a:pPr indent="0" algn="ctr" defTabSz="1080000">
                        <a:lnSpc>
                          <a:spcPts val="1200"/>
                        </a:lnSpc>
                        <a:spcBef>
                          <a:spcPts val="60"/>
                        </a:spcBef>
                        <a:spcAft>
                          <a:spcPts val="60"/>
                        </a:spcAft>
                      </a:pPr>
                      <a:r>
                        <a:rPr lang="zh-CN" sz="1800" kern="100" dirty="0">
                          <a:effectLst/>
                        </a:rPr>
                        <a:t>计算</a:t>
                      </a:r>
                      <a:endParaRPr lang="en-US" altLang="zh-CN" sz="1800" kern="100" dirty="0">
                        <a:effectLst/>
                      </a:endParaRPr>
                    </a:p>
                    <a:p>
                      <a:pPr indent="0" algn="ctr" defTabSz="1080000">
                        <a:lnSpc>
                          <a:spcPts val="1200"/>
                        </a:lnSpc>
                        <a:spcBef>
                          <a:spcPts val="60"/>
                        </a:spcBef>
                        <a:spcAft>
                          <a:spcPts val="60"/>
                        </a:spcAft>
                      </a:pPr>
                      <a:endParaRPr lang="en-US" altLang="zh-CN" sz="1800" kern="100" dirty="0">
                        <a:effectLst/>
                      </a:endParaRPr>
                    </a:p>
                    <a:p>
                      <a:pPr indent="0" algn="ctr" defTabSz="1080000">
                        <a:lnSpc>
                          <a:spcPts val="1200"/>
                        </a:lnSpc>
                        <a:spcBef>
                          <a:spcPts val="60"/>
                        </a:spcBef>
                        <a:spcAft>
                          <a:spcPts val="60"/>
                        </a:spcAft>
                      </a:pPr>
                      <a:r>
                        <a:rPr lang="zh-CN" sz="1800" kern="100" dirty="0">
                          <a:effectLst/>
                        </a:rPr>
                        <a:t>时间</a:t>
                      </a:r>
                      <a:endParaRPr lang="zh-CN" sz="1800" kern="100" dirty="0">
                        <a:effectLst/>
                        <a:latin typeface="Arial"/>
                        <a:ea typeface="黑体"/>
                        <a:cs typeface="宋体"/>
                      </a:endParaRPr>
                    </a:p>
                  </a:txBody>
                  <a:tcPr marL="68580" marR="68580" marT="0" marB="0" anchor="ctr"/>
                </a:tc>
                <a:tc>
                  <a:txBody>
                    <a:bodyPr/>
                    <a:lstStyle/>
                    <a:p>
                      <a:pPr algn="ctr">
                        <a:lnSpc>
                          <a:spcPts val="1200"/>
                        </a:lnSpc>
                        <a:spcBef>
                          <a:spcPts val="60"/>
                        </a:spcBef>
                        <a:spcAft>
                          <a:spcPts val="60"/>
                        </a:spcAft>
                      </a:pPr>
                      <a:r>
                        <a:rPr lang="en-US" sz="1800" kern="100">
                          <a:effectLst/>
                        </a:rPr>
                        <a:t>1 s</a:t>
                      </a:r>
                      <a:endParaRPr lang="zh-CN" sz="18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800" kern="100">
                          <a:effectLst/>
                        </a:rPr>
                        <a:t>24 s</a:t>
                      </a:r>
                      <a:endParaRPr lang="zh-CN" sz="18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800" kern="100">
                          <a:effectLst/>
                        </a:rPr>
                        <a:t>10 m</a:t>
                      </a:r>
                      <a:endParaRPr lang="zh-CN" sz="18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800" kern="100">
                          <a:effectLst/>
                        </a:rPr>
                        <a:t>4.3 h</a:t>
                      </a:r>
                      <a:endParaRPr lang="zh-CN" sz="18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800" kern="100">
                          <a:effectLst/>
                        </a:rPr>
                        <a:t>4.9 d</a:t>
                      </a:r>
                      <a:endParaRPr lang="zh-CN" sz="18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800" kern="100">
                          <a:effectLst/>
                        </a:rPr>
                        <a:t>136.5 d</a:t>
                      </a:r>
                      <a:endParaRPr lang="zh-CN" sz="18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800" kern="100">
                          <a:effectLst/>
                        </a:rPr>
                        <a:t>10.8 y</a:t>
                      </a:r>
                      <a:endParaRPr lang="zh-CN" sz="18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2400" kern="100" dirty="0">
                          <a:effectLst/>
                        </a:rPr>
                        <a:t>∞</a:t>
                      </a:r>
                      <a:endParaRPr lang="zh-CN" sz="2400" kern="100" dirty="0">
                        <a:effectLst/>
                        <a:latin typeface="Times New Roman"/>
                        <a:ea typeface="宋体"/>
                        <a:cs typeface="宋体"/>
                      </a:endParaRPr>
                    </a:p>
                  </a:txBody>
                  <a:tcPr marL="68580" marR="68580" marT="0" marB="0" anchor="ctr"/>
                </a:tc>
                <a:extLst>
                  <a:ext uri="{0D108BD9-81ED-4DB2-BD59-A6C34878D82A}">
                    <a16:rowId xmlns:a16="http://schemas.microsoft.com/office/drawing/2014/main" val="10001"/>
                  </a:ext>
                </a:extLst>
              </a:tr>
            </a:tbl>
          </a:graphicData>
        </a:graphic>
      </p:graphicFrame>
      <p:sp>
        <p:nvSpPr>
          <p:cNvPr id="2" name="矩形 1">
            <a:extLst>
              <a:ext uri="{FF2B5EF4-FFF2-40B4-BE49-F238E27FC236}">
                <a16:creationId xmlns:a16="http://schemas.microsoft.com/office/drawing/2014/main" id="{7DF97D9C-E02A-429A-9794-C053B0C4C5D6}"/>
              </a:ext>
            </a:extLst>
          </p:cNvPr>
          <p:cNvSpPr/>
          <p:nvPr/>
        </p:nvSpPr>
        <p:spPr>
          <a:xfrm>
            <a:off x="4133418" y="4424273"/>
            <a:ext cx="877163" cy="369332"/>
          </a:xfrm>
          <a:prstGeom prst="rect">
            <a:avLst/>
          </a:prstGeom>
        </p:spPr>
        <p:txBody>
          <a:bodyPr wrap="none">
            <a:spAutoFit/>
          </a:bodyPr>
          <a:lstStyle/>
          <a:p>
            <a:r>
              <a:rPr lang="zh-CN" altLang="zh-CN" dirty="0"/>
              <a:t>表</a:t>
            </a:r>
            <a:r>
              <a:rPr lang="en-US" altLang="zh-CN" dirty="0"/>
              <a:t>4-42</a:t>
            </a:r>
            <a:endParaRPr lang="zh-CN" altLang="en-US" dirty="0"/>
          </a:p>
        </p:txBody>
      </p:sp>
    </p:spTree>
    <p:extLst>
      <p:ext uri="{BB962C8B-B14F-4D97-AF65-F5344CB8AC3E}">
        <p14:creationId xmlns:p14="http://schemas.microsoft.com/office/powerpoint/2010/main" val="119484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2376264" cy="584200"/>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5.1</a:t>
            </a:r>
            <a:r>
              <a:rPr lang="zh-CN" altLang="en-US" sz="3200" b="1" dirty="0">
                <a:solidFill>
                  <a:srgbClr val="000000"/>
                </a:solidFill>
                <a:latin typeface="Times New Roman" panose="02020603050405020304" charset="0"/>
                <a:ea typeface="楷体_GB2312" pitchFamily="49" charset="-122"/>
              </a:rPr>
              <a:t>引言</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395536" y="1268760"/>
            <a:ext cx="8208912" cy="1200329"/>
          </a:xfrm>
          <a:prstGeom prst="rect">
            <a:avLst/>
          </a:prstGeom>
          <a:noFill/>
          <a:ln w="9525">
            <a:noFill/>
          </a:ln>
        </p:spPr>
        <p:txBody>
          <a:bodyPr wrap="square" anchor="t">
            <a:spAutoFit/>
          </a:bodyPr>
          <a:lstStyle/>
          <a:p>
            <a:pPr indent="720000" algn="just"/>
            <a:r>
              <a:rPr lang="zh-CN" altLang="zh-CN" sz="2400" dirty="0"/>
              <a:t>虽然枚举的算法能给全局最优解，但随着问题规模的增大，</a:t>
            </a:r>
            <a:r>
              <a:rPr lang="en-US" altLang="zh-CN" sz="2400" dirty="0"/>
              <a:t>TSP</a:t>
            </a:r>
            <a:r>
              <a:rPr lang="zh-CN" altLang="zh-CN" sz="2400" dirty="0"/>
              <a:t>问题的枚举算法计算开销也急剧增加，甚至已经让人无法忍受。表</a:t>
            </a:r>
            <a:r>
              <a:rPr lang="en-US" altLang="zh-CN" sz="2400" dirty="0"/>
              <a:t>4-43</a:t>
            </a:r>
            <a:r>
              <a:rPr lang="zh-CN" altLang="zh-CN" sz="2400" dirty="0"/>
              <a:t>中给出了</a:t>
            </a:r>
            <a:r>
              <a:rPr lang="en-US" altLang="zh-CN" sz="2400" dirty="0"/>
              <a:t>34</a:t>
            </a:r>
            <a:r>
              <a:rPr lang="zh-CN" altLang="zh-CN" sz="2400" dirty="0"/>
              <a:t>个省会</a:t>
            </a:r>
            <a:r>
              <a:rPr lang="en-US" altLang="zh-CN" sz="2400" dirty="0"/>
              <a:t>/</a:t>
            </a:r>
            <a:r>
              <a:rPr lang="zh-CN" altLang="zh-CN" sz="2400" dirty="0"/>
              <a:t>直辖市的经纬度</a:t>
            </a:r>
            <a:r>
              <a:rPr lang="zh-CN" altLang="en-US" sz="2400" dirty="0"/>
              <a:t>。</a:t>
            </a:r>
            <a:endParaRPr lang="zh-CN" altLang="zh-CN" sz="2400" dirty="0"/>
          </a:p>
        </p:txBody>
      </p:sp>
      <p:graphicFrame>
        <p:nvGraphicFramePr>
          <p:cNvPr id="5" name="表格 4"/>
          <p:cNvGraphicFramePr>
            <a:graphicFrameLocks noGrp="1"/>
          </p:cNvGraphicFramePr>
          <p:nvPr>
            <p:extLst>
              <p:ext uri="{D42A27DB-BD31-4B8C-83A1-F6EECF244321}">
                <p14:modId xmlns:p14="http://schemas.microsoft.com/office/powerpoint/2010/main" val="1977040840"/>
              </p:ext>
            </p:extLst>
          </p:nvPr>
        </p:nvGraphicFramePr>
        <p:xfrm>
          <a:off x="395537" y="2996952"/>
          <a:ext cx="8208908" cy="3600400"/>
        </p:xfrm>
        <a:graphic>
          <a:graphicData uri="http://schemas.openxmlformats.org/drawingml/2006/table">
            <a:tbl>
              <a:tblPr firstRow="1" firstCol="1" bandRow="1">
                <a:tableStyleId>{5C22544A-7EE6-4342-B048-85BDC9FD1C3A}</a:tableStyleId>
              </a:tblPr>
              <a:tblGrid>
                <a:gridCol w="820188">
                  <a:extLst>
                    <a:ext uri="{9D8B030D-6E8A-4147-A177-3AD203B41FA5}">
                      <a16:colId xmlns:a16="http://schemas.microsoft.com/office/drawing/2014/main" val="20000"/>
                    </a:ext>
                  </a:extLst>
                </a:gridCol>
                <a:gridCol w="820188">
                  <a:extLst>
                    <a:ext uri="{9D8B030D-6E8A-4147-A177-3AD203B41FA5}">
                      <a16:colId xmlns:a16="http://schemas.microsoft.com/office/drawing/2014/main" val="20001"/>
                    </a:ext>
                  </a:extLst>
                </a:gridCol>
                <a:gridCol w="820188">
                  <a:extLst>
                    <a:ext uri="{9D8B030D-6E8A-4147-A177-3AD203B41FA5}">
                      <a16:colId xmlns:a16="http://schemas.microsoft.com/office/drawing/2014/main" val="20002"/>
                    </a:ext>
                  </a:extLst>
                </a:gridCol>
                <a:gridCol w="821192">
                  <a:extLst>
                    <a:ext uri="{9D8B030D-6E8A-4147-A177-3AD203B41FA5}">
                      <a16:colId xmlns:a16="http://schemas.microsoft.com/office/drawing/2014/main" val="20003"/>
                    </a:ext>
                  </a:extLst>
                </a:gridCol>
                <a:gridCol w="821192">
                  <a:extLst>
                    <a:ext uri="{9D8B030D-6E8A-4147-A177-3AD203B41FA5}">
                      <a16:colId xmlns:a16="http://schemas.microsoft.com/office/drawing/2014/main" val="20004"/>
                    </a:ext>
                  </a:extLst>
                </a:gridCol>
                <a:gridCol w="821192">
                  <a:extLst>
                    <a:ext uri="{9D8B030D-6E8A-4147-A177-3AD203B41FA5}">
                      <a16:colId xmlns:a16="http://schemas.microsoft.com/office/drawing/2014/main" val="20005"/>
                    </a:ext>
                  </a:extLst>
                </a:gridCol>
                <a:gridCol w="821192">
                  <a:extLst>
                    <a:ext uri="{9D8B030D-6E8A-4147-A177-3AD203B41FA5}">
                      <a16:colId xmlns:a16="http://schemas.microsoft.com/office/drawing/2014/main" val="20006"/>
                    </a:ext>
                  </a:extLst>
                </a:gridCol>
                <a:gridCol w="821192">
                  <a:extLst>
                    <a:ext uri="{9D8B030D-6E8A-4147-A177-3AD203B41FA5}">
                      <a16:colId xmlns:a16="http://schemas.microsoft.com/office/drawing/2014/main" val="20007"/>
                    </a:ext>
                  </a:extLst>
                </a:gridCol>
                <a:gridCol w="821192">
                  <a:extLst>
                    <a:ext uri="{9D8B030D-6E8A-4147-A177-3AD203B41FA5}">
                      <a16:colId xmlns:a16="http://schemas.microsoft.com/office/drawing/2014/main" val="20008"/>
                    </a:ext>
                  </a:extLst>
                </a:gridCol>
                <a:gridCol w="821192">
                  <a:extLst>
                    <a:ext uri="{9D8B030D-6E8A-4147-A177-3AD203B41FA5}">
                      <a16:colId xmlns:a16="http://schemas.microsoft.com/office/drawing/2014/main" val="20009"/>
                    </a:ext>
                  </a:extLst>
                </a:gridCol>
              </a:tblGrid>
              <a:tr h="409136">
                <a:tc>
                  <a:txBody>
                    <a:bodyPr/>
                    <a:lstStyle/>
                    <a:p>
                      <a:pPr indent="0" algn="ctr">
                        <a:lnSpc>
                          <a:spcPts val="1200"/>
                        </a:lnSpc>
                        <a:spcBef>
                          <a:spcPts val="60"/>
                        </a:spcBef>
                        <a:spcAft>
                          <a:spcPts val="60"/>
                        </a:spcAft>
                      </a:pPr>
                      <a:r>
                        <a:rPr lang="zh-CN" sz="1800" kern="100" dirty="0">
                          <a:effectLst/>
                        </a:rPr>
                        <a:t>编号</a:t>
                      </a:r>
                      <a:endParaRPr lang="zh-CN" sz="1800" kern="100" dirty="0">
                        <a:effectLst/>
                        <a:latin typeface="Arial"/>
                        <a:ea typeface="黑体"/>
                        <a:cs typeface="宋体"/>
                      </a:endParaRPr>
                    </a:p>
                  </a:txBody>
                  <a:tcPr marL="68580" marR="68580" marT="0" marB="0" anchor="ctr"/>
                </a:tc>
                <a:tc>
                  <a:txBody>
                    <a:bodyPr/>
                    <a:lstStyle/>
                    <a:p>
                      <a:pPr algn="ctr">
                        <a:lnSpc>
                          <a:spcPts val="1200"/>
                        </a:lnSpc>
                        <a:spcBef>
                          <a:spcPts val="60"/>
                        </a:spcBef>
                        <a:spcAft>
                          <a:spcPts val="60"/>
                        </a:spcAft>
                      </a:pPr>
                      <a:r>
                        <a:rPr lang="en-US" sz="1800" kern="100" dirty="0">
                          <a:effectLst/>
                        </a:rPr>
                        <a:t>1</a:t>
                      </a:r>
                      <a:endParaRPr lang="zh-CN" sz="1800" kern="100" dirty="0">
                        <a:effectLst/>
                        <a:latin typeface="Arial"/>
                        <a:ea typeface="黑体"/>
                        <a:cs typeface="宋体"/>
                      </a:endParaRPr>
                    </a:p>
                  </a:txBody>
                  <a:tcPr marL="68580" marR="68580" marT="0" marB="0" anchor="ctr"/>
                </a:tc>
                <a:tc>
                  <a:txBody>
                    <a:bodyPr/>
                    <a:lstStyle/>
                    <a:p>
                      <a:pPr algn="ctr">
                        <a:lnSpc>
                          <a:spcPts val="1200"/>
                        </a:lnSpc>
                        <a:spcBef>
                          <a:spcPts val="60"/>
                        </a:spcBef>
                        <a:spcAft>
                          <a:spcPts val="60"/>
                        </a:spcAft>
                      </a:pPr>
                      <a:r>
                        <a:rPr lang="en-US" sz="1800" kern="100" dirty="0">
                          <a:effectLst/>
                        </a:rPr>
                        <a:t>2</a:t>
                      </a:r>
                      <a:endParaRPr lang="zh-CN" sz="1800" kern="100" dirty="0">
                        <a:effectLst/>
                        <a:latin typeface="Arial"/>
                        <a:ea typeface="黑体"/>
                        <a:cs typeface="宋体"/>
                      </a:endParaRPr>
                    </a:p>
                  </a:txBody>
                  <a:tcPr marL="68580" marR="68580" marT="0" marB="0" anchor="ctr"/>
                </a:tc>
                <a:tc>
                  <a:txBody>
                    <a:bodyPr/>
                    <a:lstStyle/>
                    <a:p>
                      <a:pPr algn="ctr">
                        <a:lnSpc>
                          <a:spcPts val="1200"/>
                        </a:lnSpc>
                        <a:spcBef>
                          <a:spcPts val="60"/>
                        </a:spcBef>
                        <a:spcAft>
                          <a:spcPts val="60"/>
                        </a:spcAft>
                      </a:pPr>
                      <a:r>
                        <a:rPr lang="en-US" sz="1800" kern="100" dirty="0">
                          <a:effectLst/>
                        </a:rPr>
                        <a:t>3</a:t>
                      </a:r>
                      <a:endParaRPr lang="zh-CN" sz="1800" kern="100" dirty="0">
                        <a:effectLst/>
                        <a:latin typeface="Arial"/>
                        <a:ea typeface="黑体"/>
                        <a:cs typeface="宋体"/>
                      </a:endParaRPr>
                    </a:p>
                  </a:txBody>
                  <a:tcPr marL="68580" marR="68580" marT="0" marB="0" anchor="ctr"/>
                </a:tc>
                <a:tc>
                  <a:txBody>
                    <a:bodyPr/>
                    <a:lstStyle/>
                    <a:p>
                      <a:pPr algn="ctr">
                        <a:lnSpc>
                          <a:spcPts val="1200"/>
                        </a:lnSpc>
                        <a:spcBef>
                          <a:spcPts val="60"/>
                        </a:spcBef>
                        <a:spcAft>
                          <a:spcPts val="60"/>
                        </a:spcAft>
                      </a:pPr>
                      <a:r>
                        <a:rPr lang="en-US" sz="1800" kern="100" dirty="0">
                          <a:effectLst/>
                        </a:rPr>
                        <a:t>4</a:t>
                      </a:r>
                      <a:endParaRPr lang="zh-CN" sz="1800" kern="100" dirty="0">
                        <a:effectLst/>
                        <a:latin typeface="Arial"/>
                        <a:ea typeface="黑体"/>
                        <a:cs typeface="宋体"/>
                      </a:endParaRPr>
                    </a:p>
                  </a:txBody>
                  <a:tcPr marL="68580" marR="68580" marT="0" marB="0" anchor="ctr"/>
                </a:tc>
                <a:tc>
                  <a:txBody>
                    <a:bodyPr/>
                    <a:lstStyle/>
                    <a:p>
                      <a:pPr algn="ctr">
                        <a:lnSpc>
                          <a:spcPts val="1200"/>
                        </a:lnSpc>
                        <a:spcBef>
                          <a:spcPts val="60"/>
                        </a:spcBef>
                        <a:spcAft>
                          <a:spcPts val="60"/>
                        </a:spcAft>
                      </a:pPr>
                      <a:r>
                        <a:rPr lang="en-US" sz="1800" kern="100" dirty="0">
                          <a:effectLst/>
                        </a:rPr>
                        <a:t>5</a:t>
                      </a:r>
                      <a:endParaRPr lang="zh-CN" sz="1800" kern="100" dirty="0">
                        <a:effectLst/>
                        <a:latin typeface="Arial"/>
                        <a:ea typeface="黑体"/>
                        <a:cs typeface="宋体"/>
                      </a:endParaRPr>
                    </a:p>
                  </a:txBody>
                  <a:tcPr marL="68580" marR="68580" marT="0" marB="0" anchor="ctr"/>
                </a:tc>
                <a:tc>
                  <a:txBody>
                    <a:bodyPr/>
                    <a:lstStyle/>
                    <a:p>
                      <a:pPr algn="ctr">
                        <a:lnSpc>
                          <a:spcPts val="1200"/>
                        </a:lnSpc>
                        <a:spcBef>
                          <a:spcPts val="60"/>
                        </a:spcBef>
                        <a:spcAft>
                          <a:spcPts val="60"/>
                        </a:spcAft>
                      </a:pPr>
                      <a:r>
                        <a:rPr lang="en-US" sz="1800" kern="100" dirty="0">
                          <a:effectLst/>
                        </a:rPr>
                        <a:t>6</a:t>
                      </a:r>
                      <a:endParaRPr lang="zh-CN" sz="1800" kern="100" dirty="0">
                        <a:effectLst/>
                        <a:latin typeface="Arial"/>
                        <a:ea typeface="黑体"/>
                        <a:cs typeface="宋体"/>
                      </a:endParaRPr>
                    </a:p>
                  </a:txBody>
                  <a:tcPr marL="68580" marR="68580" marT="0" marB="0" anchor="ctr"/>
                </a:tc>
                <a:tc>
                  <a:txBody>
                    <a:bodyPr/>
                    <a:lstStyle/>
                    <a:p>
                      <a:pPr algn="ctr">
                        <a:lnSpc>
                          <a:spcPts val="1200"/>
                        </a:lnSpc>
                        <a:spcBef>
                          <a:spcPts val="60"/>
                        </a:spcBef>
                        <a:spcAft>
                          <a:spcPts val="60"/>
                        </a:spcAft>
                      </a:pPr>
                      <a:r>
                        <a:rPr lang="en-US" sz="1800" kern="100" dirty="0">
                          <a:effectLst/>
                        </a:rPr>
                        <a:t>7</a:t>
                      </a:r>
                      <a:endParaRPr lang="zh-CN" sz="1800" kern="100" dirty="0">
                        <a:effectLst/>
                        <a:latin typeface="Arial"/>
                        <a:ea typeface="黑体"/>
                        <a:cs typeface="宋体"/>
                      </a:endParaRPr>
                    </a:p>
                  </a:txBody>
                  <a:tcPr marL="68580" marR="68580" marT="0" marB="0" anchor="ctr"/>
                </a:tc>
                <a:tc>
                  <a:txBody>
                    <a:bodyPr/>
                    <a:lstStyle/>
                    <a:p>
                      <a:pPr algn="ctr">
                        <a:lnSpc>
                          <a:spcPts val="1200"/>
                        </a:lnSpc>
                        <a:spcBef>
                          <a:spcPts val="60"/>
                        </a:spcBef>
                        <a:spcAft>
                          <a:spcPts val="60"/>
                        </a:spcAft>
                      </a:pPr>
                      <a:r>
                        <a:rPr lang="en-US" sz="1800" kern="100" dirty="0">
                          <a:effectLst/>
                        </a:rPr>
                        <a:t>8</a:t>
                      </a:r>
                      <a:endParaRPr lang="zh-CN" sz="1800" kern="100" dirty="0">
                        <a:effectLst/>
                        <a:latin typeface="Arial"/>
                        <a:ea typeface="黑体"/>
                        <a:cs typeface="宋体"/>
                      </a:endParaRPr>
                    </a:p>
                  </a:txBody>
                  <a:tcPr marL="68580" marR="68580" marT="0" marB="0" anchor="ctr"/>
                </a:tc>
                <a:tc>
                  <a:txBody>
                    <a:bodyPr/>
                    <a:lstStyle/>
                    <a:p>
                      <a:pPr algn="ctr">
                        <a:lnSpc>
                          <a:spcPts val="1200"/>
                        </a:lnSpc>
                        <a:spcBef>
                          <a:spcPts val="60"/>
                        </a:spcBef>
                        <a:spcAft>
                          <a:spcPts val="60"/>
                        </a:spcAft>
                      </a:pPr>
                      <a:r>
                        <a:rPr lang="en-US" sz="1800" kern="100" dirty="0">
                          <a:effectLst/>
                        </a:rPr>
                        <a:t>9</a:t>
                      </a:r>
                      <a:endParaRPr lang="zh-CN" sz="1800" kern="100" dirty="0">
                        <a:effectLst/>
                        <a:latin typeface="Arial"/>
                        <a:ea typeface="黑体"/>
                        <a:cs typeface="宋体"/>
                      </a:endParaRPr>
                    </a:p>
                  </a:txBody>
                  <a:tcPr marL="68580" marR="68580" marT="0" marB="0" anchor="ctr"/>
                </a:tc>
                <a:extLst>
                  <a:ext uri="{0D108BD9-81ED-4DB2-BD59-A6C34878D82A}">
                    <a16:rowId xmlns:a16="http://schemas.microsoft.com/office/drawing/2014/main" val="10000"/>
                  </a:ext>
                </a:extLst>
              </a:tr>
              <a:tr h="284450">
                <a:tc>
                  <a:txBody>
                    <a:bodyPr/>
                    <a:lstStyle/>
                    <a:p>
                      <a:pPr algn="ctr">
                        <a:lnSpc>
                          <a:spcPts val="1200"/>
                        </a:lnSpc>
                        <a:spcBef>
                          <a:spcPts val="60"/>
                        </a:spcBef>
                        <a:spcAft>
                          <a:spcPts val="60"/>
                        </a:spcAft>
                      </a:pPr>
                      <a:r>
                        <a:rPr lang="zh-CN" sz="1600" kern="100" dirty="0">
                          <a:effectLst/>
                        </a:rPr>
                        <a:t>经度 </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39.54</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31.14</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39.09</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29.32</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45.45</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43.52</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41.5</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40.49</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38.02</a:t>
                      </a:r>
                      <a:endParaRPr lang="zh-CN" sz="1600" kern="100">
                        <a:effectLst/>
                        <a:latin typeface="Times New Roman"/>
                        <a:ea typeface="宋体"/>
                        <a:cs typeface="宋体"/>
                      </a:endParaRPr>
                    </a:p>
                  </a:txBody>
                  <a:tcPr marL="68580" marR="68580" marT="0" marB="0" anchor="ctr"/>
                </a:tc>
                <a:extLst>
                  <a:ext uri="{0D108BD9-81ED-4DB2-BD59-A6C34878D82A}">
                    <a16:rowId xmlns:a16="http://schemas.microsoft.com/office/drawing/2014/main" val="10001"/>
                  </a:ext>
                </a:extLst>
              </a:tr>
              <a:tr h="284450">
                <a:tc>
                  <a:txBody>
                    <a:bodyPr/>
                    <a:lstStyle/>
                    <a:p>
                      <a:pPr algn="ctr">
                        <a:lnSpc>
                          <a:spcPts val="1200"/>
                        </a:lnSpc>
                        <a:spcBef>
                          <a:spcPts val="60"/>
                        </a:spcBef>
                        <a:spcAft>
                          <a:spcPts val="60"/>
                        </a:spcAft>
                      </a:pPr>
                      <a:r>
                        <a:rPr lang="zh-CN" sz="1600" kern="100">
                          <a:effectLst/>
                        </a:rPr>
                        <a:t>纬度</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116.3</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121.29</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117.1</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106.32</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126.41</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125.19</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123.24</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111.5</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114.28</a:t>
                      </a:r>
                      <a:endParaRPr lang="zh-CN" sz="1600" kern="100">
                        <a:effectLst/>
                        <a:latin typeface="Times New Roman"/>
                        <a:ea typeface="宋体"/>
                        <a:cs typeface="宋体"/>
                      </a:endParaRPr>
                    </a:p>
                  </a:txBody>
                  <a:tcPr marL="68580" marR="68580" marT="0" marB="0" anchor="ctr"/>
                </a:tc>
                <a:extLst>
                  <a:ext uri="{0D108BD9-81ED-4DB2-BD59-A6C34878D82A}">
                    <a16:rowId xmlns:a16="http://schemas.microsoft.com/office/drawing/2014/main" val="10002"/>
                  </a:ext>
                </a:extLst>
              </a:tr>
              <a:tr h="284450">
                <a:tc>
                  <a:txBody>
                    <a:bodyPr/>
                    <a:lstStyle/>
                    <a:p>
                      <a:pPr algn="ctr">
                        <a:lnSpc>
                          <a:spcPts val="1200"/>
                        </a:lnSpc>
                        <a:spcBef>
                          <a:spcPts val="60"/>
                        </a:spcBef>
                        <a:spcAft>
                          <a:spcPts val="60"/>
                        </a:spcAft>
                      </a:pPr>
                      <a:r>
                        <a:rPr lang="zh-CN" sz="1600" kern="100">
                          <a:effectLst/>
                        </a:rPr>
                        <a:t>编号</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10</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11</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12</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13</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14</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15</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16</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17</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18</a:t>
                      </a:r>
                      <a:endParaRPr lang="zh-CN" sz="1600" kern="100">
                        <a:effectLst/>
                        <a:latin typeface="Times New Roman"/>
                        <a:ea typeface="宋体"/>
                        <a:cs typeface="宋体"/>
                      </a:endParaRPr>
                    </a:p>
                  </a:txBody>
                  <a:tcPr marL="68580" marR="68580" marT="0" marB="0" anchor="ctr"/>
                </a:tc>
                <a:extLst>
                  <a:ext uri="{0D108BD9-81ED-4DB2-BD59-A6C34878D82A}">
                    <a16:rowId xmlns:a16="http://schemas.microsoft.com/office/drawing/2014/main" val="10003"/>
                  </a:ext>
                </a:extLst>
              </a:tr>
              <a:tr h="332232">
                <a:tc>
                  <a:txBody>
                    <a:bodyPr/>
                    <a:lstStyle/>
                    <a:p>
                      <a:pPr algn="ctr">
                        <a:lnSpc>
                          <a:spcPts val="1200"/>
                        </a:lnSpc>
                        <a:spcBef>
                          <a:spcPts val="60"/>
                        </a:spcBef>
                        <a:spcAft>
                          <a:spcPts val="60"/>
                        </a:spcAft>
                      </a:pPr>
                      <a:r>
                        <a:rPr lang="zh-CN" sz="1600" kern="100">
                          <a:effectLst/>
                        </a:rPr>
                        <a:t>经度</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37.52</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36.38</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34.48</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34.16</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36.03</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38.2</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36.38</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43.48</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31.51</a:t>
                      </a:r>
                      <a:endParaRPr lang="zh-CN" sz="1600" kern="100" dirty="0">
                        <a:effectLst/>
                        <a:latin typeface="Times New Roman"/>
                        <a:ea typeface="宋体"/>
                        <a:cs typeface="宋体"/>
                      </a:endParaRPr>
                    </a:p>
                  </a:txBody>
                  <a:tcPr marL="68580" marR="68580" marT="0" marB="0" anchor="ctr"/>
                </a:tc>
                <a:extLst>
                  <a:ext uri="{0D108BD9-81ED-4DB2-BD59-A6C34878D82A}">
                    <a16:rowId xmlns:a16="http://schemas.microsoft.com/office/drawing/2014/main" val="10004"/>
                  </a:ext>
                </a:extLst>
              </a:tr>
              <a:tr h="284450">
                <a:tc>
                  <a:txBody>
                    <a:bodyPr/>
                    <a:lstStyle/>
                    <a:p>
                      <a:pPr algn="ctr">
                        <a:lnSpc>
                          <a:spcPts val="1200"/>
                        </a:lnSpc>
                        <a:spcBef>
                          <a:spcPts val="60"/>
                        </a:spcBef>
                        <a:spcAft>
                          <a:spcPts val="60"/>
                        </a:spcAft>
                      </a:pPr>
                      <a:r>
                        <a:rPr lang="zh-CN" sz="1600" kern="100">
                          <a:effectLst/>
                        </a:rPr>
                        <a:t>纬度</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112.3</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117</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113.4</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108.54</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103.49</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106.16</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101.45</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87.36</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117.18</a:t>
                      </a:r>
                      <a:endParaRPr lang="zh-CN" sz="1600" kern="100">
                        <a:effectLst/>
                        <a:latin typeface="Times New Roman"/>
                        <a:ea typeface="宋体"/>
                        <a:cs typeface="宋体"/>
                      </a:endParaRPr>
                    </a:p>
                  </a:txBody>
                  <a:tcPr marL="68580" marR="68580" marT="0" marB="0" anchor="ctr"/>
                </a:tc>
                <a:extLst>
                  <a:ext uri="{0D108BD9-81ED-4DB2-BD59-A6C34878D82A}">
                    <a16:rowId xmlns:a16="http://schemas.microsoft.com/office/drawing/2014/main" val="10005"/>
                  </a:ext>
                </a:extLst>
              </a:tr>
              <a:tr h="284450">
                <a:tc>
                  <a:txBody>
                    <a:bodyPr/>
                    <a:lstStyle/>
                    <a:p>
                      <a:pPr algn="ctr">
                        <a:lnSpc>
                          <a:spcPts val="1200"/>
                        </a:lnSpc>
                        <a:spcBef>
                          <a:spcPts val="60"/>
                        </a:spcBef>
                        <a:spcAft>
                          <a:spcPts val="60"/>
                        </a:spcAft>
                      </a:pPr>
                      <a:r>
                        <a:rPr lang="zh-CN" sz="1600" kern="100">
                          <a:effectLst/>
                        </a:rPr>
                        <a:t>编号</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19</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20</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21</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22</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23</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24</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25</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26</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27</a:t>
                      </a:r>
                      <a:endParaRPr lang="zh-CN" sz="1600" kern="100">
                        <a:effectLst/>
                        <a:latin typeface="Times New Roman"/>
                        <a:ea typeface="宋体"/>
                        <a:cs typeface="宋体"/>
                      </a:endParaRPr>
                    </a:p>
                  </a:txBody>
                  <a:tcPr marL="68580" marR="68580" marT="0" marB="0" anchor="ctr"/>
                </a:tc>
                <a:extLst>
                  <a:ext uri="{0D108BD9-81ED-4DB2-BD59-A6C34878D82A}">
                    <a16:rowId xmlns:a16="http://schemas.microsoft.com/office/drawing/2014/main" val="10006"/>
                  </a:ext>
                </a:extLst>
              </a:tr>
              <a:tr h="284450">
                <a:tc>
                  <a:txBody>
                    <a:bodyPr/>
                    <a:lstStyle/>
                    <a:p>
                      <a:pPr algn="ctr">
                        <a:lnSpc>
                          <a:spcPts val="1200"/>
                        </a:lnSpc>
                        <a:spcBef>
                          <a:spcPts val="60"/>
                        </a:spcBef>
                        <a:spcAft>
                          <a:spcPts val="60"/>
                        </a:spcAft>
                      </a:pPr>
                      <a:r>
                        <a:rPr lang="zh-CN" sz="1600" kern="100">
                          <a:effectLst/>
                        </a:rPr>
                        <a:t>经度</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32.02</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30.14</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28.11</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28.41</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30.37</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30.39</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26.35</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26.05</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23.08</a:t>
                      </a:r>
                      <a:endParaRPr lang="zh-CN" sz="1600" kern="100">
                        <a:effectLst/>
                        <a:latin typeface="Times New Roman"/>
                        <a:ea typeface="宋体"/>
                        <a:cs typeface="宋体"/>
                      </a:endParaRPr>
                    </a:p>
                  </a:txBody>
                  <a:tcPr marL="68580" marR="68580" marT="0" marB="0" anchor="ctr"/>
                </a:tc>
                <a:extLst>
                  <a:ext uri="{0D108BD9-81ED-4DB2-BD59-A6C34878D82A}">
                    <a16:rowId xmlns:a16="http://schemas.microsoft.com/office/drawing/2014/main" val="10007"/>
                  </a:ext>
                </a:extLst>
              </a:tr>
              <a:tr h="284450">
                <a:tc>
                  <a:txBody>
                    <a:bodyPr/>
                    <a:lstStyle/>
                    <a:p>
                      <a:pPr algn="ctr">
                        <a:lnSpc>
                          <a:spcPts val="1200"/>
                        </a:lnSpc>
                        <a:spcBef>
                          <a:spcPts val="60"/>
                        </a:spcBef>
                        <a:spcAft>
                          <a:spcPts val="60"/>
                        </a:spcAft>
                      </a:pPr>
                      <a:r>
                        <a:rPr lang="zh-CN" sz="1600" kern="100">
                          <a:effectLst/>
                        </a:rPr>
                        <a:t>纬度</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118.5</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120.09</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113</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115.52</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114.21</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104.05</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106.42</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119.2</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113.15</a:t>
                      </a:r>
                      <a:endParaRPr lang="zh-CN" sz="1600" kern="100">
                        <a:effectLst/>
                        <a:latin typeface="Times New Roman"/>
                        <a:ea typeface="宋体"/>
                        <a:cs typeface="宋体"/>
                      </a:endParaRPr>
                    </a:p>
                  </a:txBody>
                  <a:tcPr marL="68580" marR="68580" marT="0" marB="0" anchor="ctr"/>
                </a:tc>
                <a:extLst>
                  <a:ext uri="{0D108BD9-81ED-4DB2-BD59-A6C34878D82A}">
                    <a16:rowId xmlns:a16="http://schemas.microsoft.com/office/drawing/2014/main" val="10008"/>
                  </a:ext>
                </a:extLst>
              </a:tr>
              <a:tr h="284450">
                <a:tc>
                  <a:txBody>
                    <a:bodyPr/>
                    <a:lstStyle/>
                    <a:p>
                      <a:pPr algn="ctr">
                        <a:lnSpc>
                          <a:spcPts val="1200"/>
                        </a:lnSpc>
                        <a:spcBef>
                          <a:spcPts val="60"/>
                        </a:spcBef>
                        <a:spcAft>
                          <a:spcPts val="60"/>
                        </a:spcAft>
                      </a:pPr>
                      <a:r>
                        <a:rPr lang="zh-CN" sz="1600" kern="100">
                          <a:effectLst/>
                        </a:rPr>
                        <a:t>编号</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28</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29</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30</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31</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32</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33</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34</a:t>
                      </a:r>
                      <a:endParaRPr lang="zh-CN" sz="1600" kern="100" dirty="0">
                        <a:effectLst/>
                        <a:latin typeface="Times New Roman"/>
                        <a:ea typeface="宋体"/>
                        <a:cs typeface="宋体"/>
                      </a:endParaRPr>
                    </a:p>
                  </a:txBody>
                  <a:tcPr marL="68580" marR="68580" marT="0" marB="0" anchor="ctr"/>
                </a:tc>
                <a:tc rowSpan="3">
                  <a:txBody>
                    <a:bodyPr/>
                    <a:lstStyle/>
                    <a:p>
                      <a:pPr algn="ctr">
                        <a:lnSpc>
                          <a:spcPts val="1200"/>
                        </a:lnSpc>
                        <a:spcBef>
                          <a:spcPts val="60"/>
                        </a:spcBef>
                        <a:spcAft>
                          <a:spcPts val="60"/>
                        </a:spcAft>
                      </a:pPr>
                      <a:r>
                        <a:rPr lang="zh-CN" sz="1600" kern="100" dirty="0">
                          <a:effectLst/>
                        </a:rPr>
                        <a:t>　</a:t>
                      </a:r>
                      <a:endParaRPr lang="zh-CN" sz="1600" kern="100" dirty="0">
                        <a:effectLst/>
                        <a:latin typeface="Times New Roman"/>
                        <a:ea typeface="宋体"/>
                        <a:cs typeface="宋体"/>
                      </a:endParaRPr>
                    </a:p>
                  </a:txBody>
                  <a:tcPr marL="68580" marR="68580" marT="0" marB="0" anchor="ctr"/>
                </a:tc>
                <a:tc rowSpan="3">
                  <a:txBody>
                    <a:bodyPr/>
                    <a:lstStyle/>
                    <a:p>
                      <a:pPr algn="ctr">
                        <a:lnSpc>
                          <a:spcPts val="1200"/>
                        </a:lnSpc>
                        <a:spcBef>
                          <a:spcPts val="60"/>
                        </a:spcBef>
                        <a:spcAft>
                          <a:spcPts val="60"/>
                        </a:spcAft>
                      </a:pPr>
                      <a:r>
                        <a:rPr lang="zh-CN" sz="1600" kern="100" dirty="0">
                          <a:effectLst/>
                        </a:rPr>
                        <a:t>　</a:t>
                      </a:r>
                      <a:endParaRPr lang="zh-CN" sz="1600" kern="100" dirty="0">
                        <a:effectLst/>
                        <a:latin typeface="Times New Roman"/>
                        <a:ea typeface="宋体"/>
                        <a:cs typeface="宋体"/>
                      </a:endParaRPr>
                    </a:p>
                  </a:txBody>
                  <a:tcPr marL="68580" marR="68580" marT="0" marB="0" anchor="ctr"/>
                </a:tc>
                <a:extLst>
                  <a:ext uri="{0D108BD9-81ED-4DB2-BD59-A6C34878D82A}">
                    <a16:rowId xmlns:a16="http://schemas.microsoft.com/office/drawing/2014/main" val="10009"/>
                  </a:ext>
                </a:extLst>
              </a:tr>
              <a:tr h="284450">
                <a:tc>
                  <a:txBody>
                    <a:bodyPr/>
                    <a:lstStyle/>
                    <a:p>
                      <a:pPr algn="ctr">
                        <a:lnSpc>
                          <a:spcPts val="1200"/>
                        </a:lnSpc>
                        <a:spcBef>
                          <a:spcPts val="60"/>
                        </a:spcBef>
                        <a:spcAft>
                          <a:spcPts val="60"/>
                        </a:spcAft>
                      </a:pPr>
                      <a:r>
                        <a:rPr lang="zh-CN" sz="1600" kern="100">
                          <a:effectLst/>
                        </a:rPr>
                        <a:t>经度</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20.02</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22.48</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25</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29.39</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22.18</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a:effectLst/>
                        </a:rPr>
                        <a:t>22.14</a:t>
                      </a:r>
                      <a:endParaRPr lang="zh-CN" sz="1600" kern="10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25.03</a:t>
                      </a:r>
                      <a:endParaRPr lang="zh-CN" sz="1600" kern="100" dirty="0">
                        <a:effectLst/>
                        <a:latin typeface="Times New Roman"/>
                        <a:ea typeface="宋体"/>
                        <a:cs typeface="宋体"/>
                      </a:endParaRPr>
                    </a:p>
                  </a:txBody>
                  <a:tcPr marL="68580" marR="68580"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0"/>
                  </a:ext>
                </a:extLst>
              </a:tr>
              <a:tr h="298982">
                <a:tc>
                  <a:txBody>
                    <a:bodyPr/>
                    <a:lstStyle/>
                    <a:p>
                      <a:pPr indent="0" algn="ctr">
                        <a:lnSpc>
                          <a:spcPts val="1200"/>
                        </a:lnSpc>
                        <a:spcBef>
                          <a:spcPts val="60"/>
                        </a:spcBef>
                        <a:spcAft>
                          <a:spcPts val="60"/>
                        </a:spcAft>
                      </a:pPr>
                      <a:r>
                        <a:rPr lang="zh-CN" sz="1600" kern="100" dirty="0">
                          <a:effectLst/>
                        </a:rPr>
                        <a:t>纬度</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110.2</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108.2</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102.4</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90.08</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114.1</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113.35</a:t>
                      </a:r>
                      <a:endParaRPr lang="zh-CN" sz="1600" kern="100" dirty="0">
                        <a:effectLst/>
                        <a:latin typeface="Times New Roman"/>
                        <a:ea typeface="宋体"/>
                        <a:cs typeface="宋体"/>
                      </a:endParaRPr>
                    </a:p>
                  </a:txBody>
                  <a:tcPr marL="68580" marR="68580" marT="0" marB="0" anchor="ctr"/>
                </a:tc>
                <a:tc>
                  <a:txBody>
                    <a:bodyPr/>
                    <a:lstStyle/>
                    <a:p>
                      <a:pPr algn="ctr">
                        <a:lnSpc>
                          <a:spcPts val="1200"/>
                        </a:lnSpc>
                        <a:spcBef>
                          <a:spcPts val="60"/>
                        </a:spcBef>
                        <a:spcAft>
                          <a:spcPts val="60"/>
                        </a:spcAft>
                      </a:pPr>
                      <a:r>
                        <a:rPr lang="en-US" sz="1600" kern="100" dirty="0">
                          <a:effectLst/>
                        </a:rPr>
                        <a:t>121.31</a:t>
                      </a:r>
                      <a:endParaRPr lang="zh-CN" sz="1600" kern="100" dirty="0">
                        <a:effectLst/>
                        <a:latin typeface="Times New Roman"/>
                        <a:ea typeface="宋体"/>
                        <a:cs typeface="宋体"/>
                      </a:endParaRPr>
                    </a:p>
                  </a:txBody>
                  <a:tcPr marL="68580" marR="68580"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1"/>
                  </a:ext>
                </a:extLst>
              </a:tr>
            </a:tbl>
          </a:graphicData>
        </a:graphic>
      </p:graphicFrame>
      <p:sp>
        <p:nvSpPr>
          <p:cNvPr id="2" name="矩形 1">
            <a:extLst>
              <a:ext uri="{FF2B5EF4-FFF2-40B4-BE49-F238E27FC236}">
                <a16:creationId xmlns:a16="http://schemas.microsoft.com/office/drawing/2014/main" id="{AD37456C-FC63-49E7-A9A4-A759D7A0AA53}"/>
              </a:ext>
            </a:extLst>
          </p:cNvPr>
          <p:cNvSpPr/>
          <p:nvPr/>
        </p:nvSpPr>
        <p:spPr>
          <a:xfrm>
            <a:off x="4061409" y="2627620"/>
            <a:ext cx="877163" cy="369332"/>
          </a:xfrm>
          <a:prstGeom prst="rect">
            <a:avLst/>
          </a:prstGeom>
        </p:spPr>
        <p:txBody>
          <a:bodyPr wrap="none">
            <a:spAutoFit/>
          </a:bodyPr>
          <a:lstStyle/>
          <a:p>
            <a:r>
              <a:rPr lang="zh-CN" altLang="zh-CN" dirty="0"/>
              <a:t>表</a:t>
            </a:r>
            <a:r>
              <a:rPr lang="en-US" altLang="zh-CN" dirty="0"/>
              <a:t>4-43</a:t>
            </a:r>
            <a:endParaRPr lang="zh-CN" altLang="en-US" dirty="0"/>
          </a:p>
        </p:txBody>
      </p:sp>
    </p:spTree>
    <p:extLst>
      <p:ext uri="{BB962C8B-B14F-4D97-AF65-F5344CB8AC3E}">
        <p14:creationId xmlns:p14="http://schemas.microsoft.com/office/powerpoint/2010/main" val="119484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circle(in)">
                                      <p:cBhvr>
                                        <p:cTn id="13" dur="2000"/>
                                        <p:tgtEl>
                                          <p:spTgt spid="205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Box 2"/>
          <p:cNvSpPr txBox="1"/>
          <p:nvPr/>
        </p:nvSpPr>
        <p:spPr>
          <a:xfrm>
            <a:off x="107504" y="463550"/>
            <a:ext cx="2376264" cy="584200"/>
          </a:xfrm>
          <a:prstGeom prst="rect">
            <a:avLst/>
          </a:prstGeom>
          <a:solidFill>
            <a:srgbClr val="FFFF66"/>
          </a:solidFill>
          <a:ln w="9525">
            <a:noFill/>
          </a:ln>
        </p:spPr>
        <p:txBody>
          <a:bodyPr wrap="square" anchor="t">
            <a:spAutoFit/>
          </a:bodyPr>
          <a:lstStyle/>
          <a:p>
            <a:pPr algn="ctr" fontAlgn="base">
              <a:spcBef>
                <a:spcPct val="50000"/>
              </a:spcBef>
              <a:spcAft>
                <a:spcPct val="0"/>
              </a:spcAft>
            </a:pPr>
            <a:r>
              <a:rPr lang="zh-CN" altLang="zh-CN" sz="3200" b="1" dirty="0">
                <a:solidFill>
                  <a:srgbClr val="000000"/>
                </a:solidFill>
                <a:latin typeface="Times New Roman" panose="02020603050405020304" charset="0"/>
                <a:ea typeface="楷体_GB2312" pitchFamily="49" charset="-122"/>
              </a:rPr>
              <a:t>4.</a:t>
            </a:r>
            <a:r>
              <a:rPr lang="en-US" altLang="zh-CN" sz="3200" b="1" dirty="0">
                <a:solidFill>
                  <a:srgbClr val="000000"/>
                </a:solidFill>
                <a:latin typeface="Times New Roman" panose="02020603050405020304" charset="0"/>
                <a:ea typeface="楷体_GB2312" pitchFamily="49" charset="-122"/>
              </a:rPr>
              <a:t>5.1</a:t>
            </a:r>
            <a:r>
              <a:rPr lang="zh-CN" altLang="en-US" sz="3200" b="1" dirty="0">
                <a:solidFill>
                  <a:srgbClr val="000000"/>
                </a:solidFill>
                <a:latin typeface="Times New Roman" panose="02020603050405020304" charset="0"/>
                <a:ea typeface="楷体_GB2312" pitchFamily="49" charset="-122"/>
              </a:rPr>
              <a:t>引言</a:t>
            </a:r>
            <a:endParaRPr lang="zh-CN" altLang="zh-CN" sz="3200" b="1" dirty="0">
              <a:solidFill>
                <a:srgbClr val="000000"/>
              </a:solidFill>
              <a:latin typeface="Times New Roman" panose="02020603050405020304" charset="0"/>
              <a:ea typeface="楷体_GB2312" pitchFamily="49" charset="-122"/>
            </a:endParaRPr>
          </a:p>
        </p:txBody>
      </p:sp>
      <p:sp>
        <p:nvSpPr>
          <p:cNvPr id="2050" name="文本框 1"/>
          <p:cNvSpPr txBox="1"/>
          <p:nvPr/>
        </p:nvSpPr>
        <p:spPr>
          <a:xfrm>
            <a:off x="395536" y="1124744"/>
            <a:ext cx="4320480" cy="3693319"/>
          </a:xfrm>
          <a:prstGeom prst="rect">
            <a:avLst/>
          </a:prstGeom>
          <a:noFill/>
          <a:ln w="9525">
            <a:noFill/>
          </a:ln>
        </p:spPr>
        <p:txBody>
          <a:bodyPr wrap="square" anchor="t">
            <a:spAutoFit/>
          </a:bodyPr>
          <a:lstStyle/>
          <a:p>
            <a:pPr indent="720000"/>
            <a:r>
              <a:rPr lang="zh-CN" altLang="zh-CN" sz="2600" dirty="0"/>
              <a:t>图</a:t>
            </a:r>
            <a:r>
              <a:rPr lang="en-US" altLang="zh-CN" sz="2600" dirty="0"/>
              <a:t>4-68</a:t>
            </a:r>
            <a:r>
              <a:rPr lang="zh-CN" altLang="zh-CN" sz="2600" dirty="0"/>
              <a:t>所示是相应的中国地图及模拟退火算法给出的结果，若以中国</a:t>
            </a:r>
            <a:r>
              <a:rPr lang="en-US" altLang="zh-CN" sz="2600" dirty="0"/>
              <a:t>34</a:t>
            </a:r>
            <a:r>
              <a:rPr lang="zh-CN" altLang="zh-CN" sz="2600" dirty="0"/>
              <a:t>个省会城市作为旅行商问题，枚举算法已经无法计算。下面将以中国</a:t>
            </a:r>
            <a:r>
              <a:rPr lang="en-US" altLang="zh-CN" sz="2600" dirty="0"/>
              <a:t>34</a:t>
            </a:r>
            <a:r>
              <a:rPr lang="zh-CN" altLang="zh-CN" sz="2600" dirty="0"/>
              <a:t>个省会作为旅行商问题，分别介绍模拟退火算法和遗传算法的</a:t>
            </a:r>
            <a:r>
              <a:rPr lang="en-US" altLang="zh-CN" sz="2600" dirty="0" err="1"/>
              <a:t>MatLab</a:t>
            </a:r>
            <a:r>
              <a:rPr lang="zh-CN" altLang="zh-CN" sz="2600" dirty="0"/>
              <a:t>程序实现。</a:t>
            </a:r>
          </a:p>
        </p:txBody>
      </p:sp>
      <p:sp>
        <p:nvSpPr>
          <p:cNvPr id="2" name="TextBox 1"/>
          <p:cNvSpPr txBox="1"/>
          <p:nvPr/>
        </p:nvSpPr>
        <p:spPr>
          <a:xfrm>
            <a:off x="6322810" y="4539188"/>
            <a:ext cx="936104" cy="369332"/>
          </a:xfrm>
          <a:prstGeom prst="rect">
            <a:avLst/>
          </a:prstGeom>
          <a:noFill/>
        </p:spPr>
        <p:txBody>
          <a:bodyPr wrap="square" rtlCol="0">
            <a:spAutoFit/>
          </a:bodyPr>
          <a:lstStyle/>
          <a:p>
            <a:r>
              <a:rPr lang="zh-CN" altLang="zh-CN" dirty="0"/>
              <a:t>图</a:t>
            </a:r>
            <a:r>
              <a:rPr lang="en-US" altLang="zh-CN" dirty="0"/>
              <a:t>4-68</a:t>
            </a:r>
            <a:endParaRPr lang="zh-CN" altLang="zh-CN" dirty="0"/>
          </a:p>
        </p:txBody>
      </p:sp>
      <mc:AlternateContent xmlns:mc="http://schemas.openxmlformats.org/markup-compatibility/2006" xmlns:a14="http://schemas.microsoft.com/office/drawing/2010/main">
        <mc:Choice Requires="a14">
          <p:sp>
            <p:nvSpPr>
              <p:cNvPr id="9" name="TextBox 8"/>
              <p:cNvSpPr txBox="1"/>
              <p:nvPr/>
            </p:nvSpPr>
            <p:spPr>
              <a:xfrm>
                <a:off x="388611" y="4841961"/>
                <a:ext cx="8640960" cy="1908215"/>
              </a:xfrm>
              <a:prstGeom prst="rect">
                <a:avLst/>
              </a:prstGeom>
              <a:noFill/>
            </p:spPr>
            <p:txBody>
              <a:bodyPr wrap="square" rtlCol="0">
                <a:spAutoFit/>
              </a:bodyPr>
              <a:lstStyle/>
              <a:p>
                <a:pPr algn="just"/>
                <a:r>
                  <a:rPr lang="en-US" altLang="zh-CN" sz="2000" dirty="0"/>
                  <a:t>TSP</a:t>
                </a:r>
                <a:r>
                  <a:rPr lang="zh-CN" altLang="zh-CN" sz="2000" dirty="0"/>
                  <a:t>问题枚举的算法复杂度：</a:t>
                </a:r>
              </a:p>
              <a:p>
                <a:pPr algn="just"/>
                <a:r>
                  <a:rPr lang="en-US" altLang="zh-CN" sz="2000" dirty="0">
                    <a:sym typeface="Symbol"/>
                  </a:rPr>
                  <a:t></a:t>
                </a:r>
                <a:r>
                  <a:rPr lang="zh-CN" altLang="zh-CN" sz="2000" dirty="0"/>
                  <a:t>以第一个城市为始终点，计算任意一条路径</a:t>
                </a:r>
                <a14:m>
                  <m:oMath xmlns:m="http://schemas.openxmlformats.org/officeDocument/2006/math">
                    <m:d>
                      <m:dPr>
                        <m:begChr m:val="["/>
                        <m:endChr m:val="]"/>
                        <m:ctrlPr>
                          <a:rPr lang="en-US" altLang="zh-CN" sz="2000" i="1" dirty="0" smtClean="0">
                            <a:latin typeface="Cambria Math" panose="02040503050406030204" pitchFamily="18" charset="0"/>
                          </a:rPr>
                        </m:ctrlPr>
                      </m:dPr>
                      <m:e>
                        <m:r>
                          <a:rPr lang="en-US" altLang="zh-CN" sz="2000" b="0" i="1" dirty="0" smtClean="0">
                            <a:latin typeface="Cambria Math"/>
                          </a:rPr>
                          <m:t>1,</m:t>
                        </m:r>
                        <m:sSub>
                          <m:sSubPr>
                            <m:ctrlPr>
                              <a:rPr lang="en-US" altLang="zh-CN" sz="2000" b="0" i="1" dirty="0" smtClean="0">
                                <a:latin typeface="Cambria Math" panose="02040503050406030204" pitchFamily="18" charset="0"/>
                              </a:rPr>
                            </m:ctrlPr>
                          </m:sSubPr>
                          <m:e>
                            <m:r>
                              <a:rPr lang="en-US" altLang="zh-CN" sz="2000" b="0" i="1" dirty="0" smtClean="0">
                                <a:latin typeface="Cambria Math"/>
                              </a:rPr>
                              <m:t>𝑖</m:t>
                            </m:r>
                          </m:e>
                          <m:sub>
                            <m:r>
                              <a:rPr lang="en-US" altLang="zh-CN" sz="2000" b="0" i="1" dirty="0" smtClean="0">
                                <a:latin typeface="Cambria Math"/>
                              </a:rPr>
                              <m:t>2</m:t>
                            </m:r>
                          </m:sub>
                        </m:sSub>
                        <m:r>
                          <a:rPr lang="en-US" altLang="zh-CN" sz="2000" i="1" dirty="0">
                            <a:latin typeface="Cambria Math"/>
                          </a:rPr>
                          <m:t>,…,</m:t>
                        </m:r>
                        <m:sSub>
                          <m:sSubPr>
                            <m:ctrlPr>
                              <a:rPr lang="en-US" altLang="zh-CN" sz="2000" i="1" dirty="0">
                                <a:latin typeface="Cambria Math" panose="02040503050406030204" pitchFamily="18" charset="0"/>
                              </a:rPr>
                            </m:ctrlPr>
                          </m:sSubPr>
                          <m:e>
                            <m:r>
                              <a:rPr lang="en-US" altLang="zh-CN" sz="2000" i="1" dirty="0">
                                <a:latin typeface="Cambria Math"/>
                              </a:rPr>
                              <m:t>𝑖</m:t>
                            </m:r>
                          </m:e>
                          <m:sub>
                            <m:r>
                              <a:rPr lang="en-US" altLang="zh-CN" sz="2000" b="0" i="1" dirty="0" smtClean="0">
                                <a:latin typeface="Cambria Math"/>
                              </a:rPr>
                              <m:t>𝑛</m:t>
                            </m:r>
                          </m:sub>
                        </m:sSub>
                        <m:r>
                          <a:rPr lang="en-US" altLang="zh-CN" sz="2000" b="0" i="1" dirty="0" smtClean="0">
                            <a:latin typeface="Cambria Math"/>
                          </a:rPr>
                          <m:t>,1</m:t>
                        </m:r>
                      </m:e>
                    </m:d>
                    <m:r>
                      <a:rPr lang="en-US" altLang="zh-CN" sz="2000" i="1" dirty="0" smtClean="0">
                        <a:latin typeface="Cambria Math"/>
                      </a:rPr>
                      <m:t> </m:t>
                    </m:r>
                  </m:oMath>
                </a14:m>
                <a:r>
                  <a:rPr lang="zh-CN" altLang="zh-CN" sz="2000" dirty="0"/>
                  <a:t>的长度的基本运算为两两城市间距离求和，基本操作次数为</a:t>
                </a:r>
                <a:r>
                  <a:rPr lang="en-US" altLang="zh-CN" sz="2000" i="1" dirty="0"/>
                  <a:t>n</a:t>
                </a:r>
                <a:r>
                  <a:rPr lang="zh-CN" altLang="zh-CN" sz="2000" dirty="0"/>
                  <a:t>。路径的条数为</a:t>
                </a:r>
                <a14:m>
                  <m:oMath xmlns:m="http://schemas.openxmlformats.org/officeDocument/2006/math">
                    <m:d>
                      <m:dPr>
                        <m:ctrlPr>
                          <a:rPr lang="en-US" altLang="zh-CN" sz="2000" b="0" i="1" dirty="0" smtClean="0">
                            <a:latin typeface="Cambria Math" panose="02040503050406030204" pitchFamily="18" charset="0"/>
                          </a:rPr>
                        </m:ctrlPr>
                      </m:dPr>
                      <m:e>
                        <m:r>
                          <a:rPr lang="en-US" altLang="zh-CN" sz="2000" b="0" i="1" dirty="0" smtClean="0">
                            <a:latin typeface="Cambria Math"/>
                          </a:rPr>
                          <m:t>𝑛</m:t>
                        </m:r>
                        <m:r>
                          <a:rPr lang="en-US" altLang="zh-CN" sz="2000" b="0" i="1" dirty="0" smtClean="0">
                            <a:latin typeface="Cambria Math"/>
                            <a:ea typeface="Cambria Math"/>
                          </a:rPr>
                          <m:t>−</m:t>
                        </m:r>
                        <m:r>
                          <a:rPr lang="en-US" altLang="zh-CN" sz="2000" b="0" i="1" dirty="0" smtClean="0">
                            <a:latin typeface="Cambria Math"/>
                          </a:rPr>
                          <m:t>1</m:t>
                        </m:r>
                      </m:e>
                    </m:d>
                    <m:r>
                      <a:rPr lang="en-US" altLang="zh-CN" sz="2000" b="0" i="1" dirty="0" smtClean="0">
                        <a:latin typeface="Cambria Math"/>
                      </a:rPr>
                      <m:t>!</m:t>
                    </m:r>
                  </m:oMath>
                </a14:m>
                <a:r>
                  <a:rPr lang="zh-CN" altLang="en-US" sz="2000" dirty="0"/>
                  <a:t>，</a:t>
                </a:r>
                <a:r>
                  <a:rPr lang="zh-CN" altLang="zh-CN" sz="2000" dirty="0"/>
                  <a:t>求和运算的总次数为</a:t>
                </a:r>
                <a:r>
                  <a:rPr lang="en-US" altLang="zh-CN" sz="2000" dirty="0"/>
                  <a:t> </a:t>
                </a:r>
                <a14:m>
                  <m:oMath xmlns:m="http://schemas.openxmlformats.org/officeDocument/2006/math">
                    <m:d>
                      <m:dPr>
                        <m:ctrlPr>
                          <a:rPr lang="en-US" altLang="zh-CN" sz="2000" b="0" i="1" smtClean="0">
                            <a:latin typeface="Cambria Math" panose="02040503050406030204" pitchFamily="18" charset="0"/>
                          </a:rPr>
                        </m:ctrlPr>
                      </m:dPr>
                      <m:e>
                        <m:r>
                          <a:rPr lang="en-US" altLang="zh-CN" sz="2000" b="0" i="1" smtClean="0">
                            <a:latin typeface="Cambria Math"/>
                          </a:rPr>
                          <m:t>𝑛</m:t>
                        </m:r>
                        <m:r>
                          <a:rPr lang="en-US" altLang="zh-CN" sz="2000" b="0" i="1" smtClean="0">
                            <a:latin typeface="Cambria Math"/>
                          </a:rPr>
                          <m:t>−1</m:t>
                        </m:r>
                      </m:e>
                    </m:d>
                    <m:r>
                      <a:rPr lang="en-US" altLang="zh-CN" sz="2000" b="0" i="1" smtClean="0">
                        <a:latin typeface="Cambria Math"/>
                      </a:rPr>
                      <m:t>!</m:t>
                    </m:r>
                    <m:r>
                      <a:rPr lang="en-US" altLang="zh-CN" sz="2000" b="0" i="1" smtClean="0">
                        <a:latin typeface="Cambria Math"/>
                        <a:ea typeface="Cambria Math"/>
                      </a:rPr>
                      <m:t>×</m:t>
                    </m:r>
                    <m:r>
                      <a:rPr lang="en-US" altLang="zh-CN" sz="2000" b="0" i="1" smtClean="0">
                        <a:latin typeface="Cambria Math"/>
                        <a:ea typeface="Cambria Math"/>
                      </a:rPr>
                      <m:t>𝑛</m:t>
                    </m:r>
                    <m:r>
                      <a:rPr lang="en-US" altLang="zh-CN" sz="2000" b="0" i="1" smtClean="0">
                        <a:latin typeface="Cambria Math"/>
                        <a:ea typeface="Cambria Math"/>
                      </a:rPr>
                      <m:t>=</m:t>
                    </m:r>
                    <m:r>
                      <a:rPr lang="en-US" altLang="zh-CN" sz="2000" b="0" i="1" smtClean="0">
                        <a:latin typeface="Cambria Math"/>
                        <a:ea typeface="Cambria Math"/>
                      </a:rPr>
                      <m:t>𝑛</m:t>
                    </m:r>
                    <m:r>
                      <a:rPr lang="en-US" altLang="zh-CN" sz="2000" b="0" i="1" smtClean="0">
                        <a:latin typeface="Cambria Math"/>
                        <a:ea typeface="Cambria Math"/>
                      </a:rPr>
                      <m:t>!</m:t>
                    </m:r>
                  </m:oMath>
                </a14:m>
                <a:r>
                  <a:rPr lang="zh-CN" altLang="zh-CN" sz="2000" dirty="0"/>
                  <a:t>。</a:t>
                </a:r>
              </a:p>
              <a:p>
                <a:pPr algn="just"/>
                <a:r>
                  <a:rPr lang="en-US" altLang="zh-CN" sz="2000" dirty="0">
                    <a:sym typeface="Symbol"/>
                  </a:rPr>
                  <a:t></a:t>
                </a:r>
                <a:r>
                  <a:rPr lang="zh-CN" altLang="zh-CN" sz="2000" dirty="0"/>
                  <a:t>比较所有路径以得到最短路线径，需要比较的次数为</a:t>
                </a:r>
                <a14:m>
                  <m:oMath xmlns:m="http://schemas.openxmlformats.org/officeDocument/2006/math">
                    <m:d>
                      <m:dPr>
                        <m:ctrlPr>
                          <a:rPr lang="en-US" altLang="zh-CN" sz="2000" i="1" dirty="0">
                            <a:latin typeface="Cambria Math" panose="02040503050406030204" pitchFamily="18" charset="0"/>
                          </a:rPr>
                        </m:ctrlPr>
                      </m:dPr>
                      <m:e>
                        <m:r>
                          <a:rPr lang="en-US" altLang="zh-CN" sz="2000" i="1" dirty="0">
                            <a:latin typeface="Cambria Math"/>
                          </a:rPr>
                          <m:t>𝑛</m:t>
                        </m:r>
                        <m:r>
                          <a:rPr lang="en-US" altLang="zh-CN" sz="2000" i="1" dirty="0">
                            <a:latin typeface="Cambria Math"/>
                            <a:ea typeface="Cambria Math"/>
                          </a:rPr>
                          <m:t>−</m:t>
                        </m:r>
                        <m:r>
                          <a:rPr lang="en-US" altLang="zh-CN" sz="2000" i="1" dirty="0">
                            <a:latin typeface="Cambria Math"/>
                          </a:rPr>
                          <m:t>1</m:t>
                        </m:r>
                      </m:e>
                    </m:d>
                    <m:r>
                      <a:rPr lang="en-US" altLang="zh-CN" sz="2000" i="1" dirty="0">
                        <a:latin typeface="Cambria Math"/>
                      </a:rPr>
                      <m:t> </m:t>
                    </m:r>
                  </m:oMath>
                </a14:m>
                <a:r>
                  <a:rPr lang="zh-CN" altLang="zh-CN" sz="2000" dirty="0"/>
                  <a:t>。</a:t>
                </a:r>
              </a:p>
              <a:p>
                <a:endParaRPr lang="zh-CN"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88611" y="4841961"/>
                <a:ext cx="8640960" cy="1908215"/>
              </a:xfrm>
              <a:prstGeom prst="rect">
                <a:avLst/>
              </a:prstGeom>
              <a:blipFill>
                <a:blip r:embed="rId2"/>
                <a:stretch>
                  <a:fillRect l="-776" t="-2236" r="-706"/>
                </a:stretch>
              </a:blipFill>
            </p:spPr>
            <p:txBody>
              <a:bodyPr/>
              <a:lstStyle/>
              <a:p>
                <a:r>
                  <a:rPr lang="zh-CN" altLang="en-US">
                    <a:noFill/>
                  </a:rPr>
                  <a:t> </a:t>
                </a:r>
              </a:p>
            </p:txBody>
          </p:sp>
        </mc:Fallback>
      </mc:AlternateContent>
      <p:pic>
        <p:nvPicPr>
          <p:cNvPr id="7" name="Picture 7" descr="模拟退火">
            <a:extLst>
              <a:ext uri="{FF2B5EF4-FFF2-40B4-BE49-F238E27FC236}">
                <a16:creationId xmlns:a16="http://schemas.microsoft.com/office/drawing/2014/main" id="{C9275719-7420-4C1E-B14A-7CC8CCD6AD2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01205" y="1047750"/>
            <a:ext cx="4179314" cy="313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84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2049" grpId="1" animBg="1"/>
      <p:bldP spid="2050" grpId="1"/>
      <p:bldP spid="2050" grpId="2"/>
      <p:bldP spid="2" grpId="0"/>
      <p:bldP spid="9" grpId="0"/>
    </p:bld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638</TotalTime>
  <Words>5516</Words>
  <Application>Microsoft Office PowerPoint</Application>
  <PresentationFormat>全屏显示(4:3)</PresentationFormat>
  <Paragraphs>493</Paragraphs>
  <Slides>52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52</vt:i4>
      </vt:variant>
    </vt:vector>
  </HeadingPairs>
  <TitlesOfParts>
    <vt:vector size="61" baseType="lpstr">
      <vt:lpstr>黑体</vt:lpstr>
      <vt:lpstr>楷体_GB2312</vt:lpstr>
      <vt:lpstr>宋体</vt:lpstr>
      <vt:lpstr>Arial</vt:lpstr>
      <vt:lpstr>Cambria Math</vt:lpstr>
      <vt:lpstr>Courier New</vt:lpstr>
      <vt:lpstr>Symbol</vt:lpstr>
      <vt:lpstr>Times New Roman</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HP</dc:creator>
  <cp:lastModifiedBy>袁文燕</cp:lastModifiedBy>
  <cp:revision>81</cp:revision>
  <dcterms:created xsi:type="dcterms:W3CDTF">2019-06-16T11:06:12Z</dcterms:created>
  <dcterms:modified xsi:type="dcterms:W3CDTF">2020-07-13T00:31:10Z</dcterms:modified>
</cp:coreProperties>
</file>